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80" r:id="rId3"/>
    <p:sldId id="279" r:id="rId4"/>
    <p:sldId id="282" r:id="rId5"/>
    <p:sldId id="278" r:id="rId6"/>
    <p:sldId id="281" r:id="rId7"/>
    <p:sldId id="277" r:id="rId8"/>
    <p:sldId id="283" r:id="rId9"/>
    <p:sldId id="262" r:id="rId10"/>
    <p:sldId id="284" r:id="rId11"/>
    <p:sldId id="275" r:id="rId12"/>
    <p:sldId id="285" r:id="rId13"/>
    <p:sldId id="274" r:id="rId14"/>
    <p:sldId id="286" r:id="rId15"/>
    <p:sldId id="273" r:id="rId16"/>
    <p:sldId id="287" r:id="rId17"/>
    <p:sldId id="272" r:id="rId18"/>
    <p:sldId id="288" r:id="rId19"/>
    <p:sldId id="271" r:id="rId20"/>
    <p:sldId id="289" r:id="rId21"/>
    <p:sldId id="270" r:id="rId22"/>
    <p:sldId id="290" r:id="rId23"/>
    <p:sldId id="269" r:id="rId24"/>
    <p:sldId id="291" r:id="rId25"/>
    <p:sldId id="268" r:id="rId26"/>
    <p:sldId id="292" r:id="rId27"/>
    <p:sldId id="267" r:id="rId28"/>
    <p:sldId id="293" r:id="rId29"/>
    <p:sldId id="266" r:id="rId30"/>
    <p:sldId id="294" r:id="rId31"/>
    <p:sldId id="265" r:id="rId32"/>
    <p:sldId id="295" r:id="rId33"/>
    <p:sldId id="264" r:id="rId34"/>
    <p:sldId id="296" r:id="rId35"/>
    <p:sldId id="263" r:id="rId36"/>
    <p:sldId id="297" r:id="rId37"/>
    <p:sldId id="261" r:id="rId38"/>
    <p:sldId id="298" r:id="rId39"/>
    <p:sldId id="260" r:id="rId40"/>
    <p:sldId id="299" r:id="rId41"/>
    <p:sldId id="259" r:id="rId42"/>
    <p:sldId id="300" r:id="rId43"/>
    <p:sldId id="258" r:id="rId44"/>
    <p:sldId id="301" r:id="rId4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7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600976-C73C-4C4D-88E6-02E313903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BD70C8-0DA3-4D17-AB94-1CF86AE7D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C82E3D-ABD8-4590-BC80-FCA12D237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81C7-367D-4870-9248-004BDB62EF7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68FE99-E2F1-4F90-AB78-1FD5E1F5E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E4BFFB-4440-45B3-8ED0-C00717A6A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7A47-2D7A-4585-A8E6-3E2AA083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78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02E21D-4251-492C-9AE1-3BF8B8AB9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86BCD8-D120-4A16-8504-5FF86DC578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B8AB05-8B06-4504-8147-B9FB3BF9E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81C7-367D-4870-9248-004BDB62EF7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5631F6-D5B5-4C26-886C-A07A30761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4BEA26-3EBB-4E28-A20B-EDC4413C6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7A47-2D7A-4585-A8E6-3E2AA083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7888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4F53C2-57A6-4445-8AE7-1A2276AA0A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F9B921-6C0C-48FA-930C-086B87EBBC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03BE13-D898-4548-9571-739714A4C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81C7-367D-4870-9248-004BDB62EF7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9005B7-C1D5-495D-8845-4F9CB74F3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D252DB-284E-43ED-BFC9-1D37478E1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7A47-2D7A-4585-A8E6-3E2AA083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2605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66511C-D30C-4B5B-BA4C-DC6F41F67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0CB9AC-8DE5-403D-A4AD-D66741EBF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C2DB4B-E1F0-4E3F-8EEB-F3DC5212F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81C7-367D-4870-9248-004BDB62EF7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0B7309B-43AB-4DBD-9E3D-C3F52BF7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CC2343-AFAA-4C6A-8E70-D9D466AF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7A47-2D7A-4585-A8E6-3E2AA083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032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C3919B-F731-42B7-8DE3-3A99A2A02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CC492-A826-4D54-AC05-34CC72A10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234A66-A4C3-44F4-A2A0-2F49D3FB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81C7-367D-4870-9248-004BDB62EF7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1A726A-EBC4-4F55-910A-817EBD6C2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89168-1259-4245-B36C-6CE70384C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7A47-2D7A-4585-A8E6-3E2AA083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6512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5BF15D-340C-4875-ACD4-6AAFE4330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38C03A-487A-4EE0-8233-B873075A0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3BE68E-AA8B-410A-BFF7-D6D19D487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AD3D09F-7CF9-463A-9C50-1E89C963D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81C7-367D-4870-9248-004BDB62EF7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A168C0-AE32-4E2A-9C37-C0F6BA0E8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D7F162-DF12-4BD6-B147-12CF19957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7A47-2D7A-4585-A8E6-3E2AA083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128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E7F52-3EFF-4D0D-A818-0D3B62993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1D9320-C173-4E0F-B8D3-94C6C3299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AF626D3-E366-4BF3-844B-0A7EF89A1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126C45-430D-4C01-BC10-21621EC4CB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5B0B72D-D9E7-4321-B6A0-EF86477FB1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3718201-5839-4FD2-B23D-E23CBB3EA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81C7-367D-4870-9248-004BDB62EF7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4A8FF1-9473-4D69-9473-36144DE72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6221DAA-0D93-4099-9310-B962E0635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7A47-2D7A-4585-A8E6-3E2AA083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6304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ECECA-24A2-4166-85DF-2E29A568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FF73962-9B1F-4123-93E2-DE1E3B202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81C7-367D-4870-9248-004BDB62EF7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B8FABFD-34B6-4034-B264-27F1C3F54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65F170A-8574-4266-92C4-8FEA32755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7A47-2D7A-4585-A8E6-3E2AA083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7901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966DAED-CBE7-4C70-92A8-A35EC56AC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81C7-367D-4870-9248-004BDB62EF7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7A763FE-6485-49F4-9110-56712FC79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F006A30-C1C6-4510-8A7E-844FAA991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7A47-2D7A-4585-A8E6-3E2AA083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95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8E7566-35DA-4E20-84EE-B308B45CE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6AE641-6131-4CA5-9375-92456FCD6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33276C-8089-483C-B9E9-C9142645E2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B80F6C-5C65-40B9-81A9-852119B06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81C7-367D-4870-9248-004BDB62EF7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79F9CF-A7EF-4E81-95A2-0092693B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0F36D0-D373-45C9-ACDC-8BA74596D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7A47-2D7A-4585-A8E6-3E2AA083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088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33CA66-BEC6-4BF5-A73D-6B4E2A876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0275C6D-1E85-4626-92C2-F7D4112FB7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F3534E-FA9D-4AC8-906B-189F04C4B8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8B239E2-8C0F-4E39-974F-A58CFEA36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481C7-367D-4870-9248-004BDB62EF7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1AC42A-5730-438E-994D-FB4F74C74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DA37FB5-11E8-479E-B12B-B3AF2F6A4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B7A47-2D7A-4585-A8E6-3E2AA083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842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A316F3-F500-4A46-86E8-93880FF3F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638D4F-63F9-44D1-AA72-CE5A1AD20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873D48-905B-470E-A800-967B344B65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C481C7-367D-4870-9248-004BDB62EF71}" type="datetimeFigureOut">
              <a:rPr lang="ru-RU" smtClean="0"/>
              <a:t>19.11.2021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1766B9-C830-43C5-BBE7-34CB5A2E32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C49D0A-7C0D-4745-965F-F6A5505425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4B7A47-2D7A-4585-A8E6-3E2AA08324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2266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2" Type="http://schemas.openxmlformats.org/officeDocument/2006/relationships/image" Target="../media/image1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1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1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1.png"/><Relationship Id="rId1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19" Type="http://schemas.openxmlformats.org/officeDocument/2006/relationships/image" Target="../media/image23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3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1.png"/><Relationship Id="rId16" Type="http://schemas.openxmlformats.org/officeDocument/2006/relationships/image" Target="../media/image17.jpe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19" Type="http://schemas.openxmlformats.org/officeDocument/2006/relationships/image" Target="../media/image23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3.jpeg"/><Relationship Id="rId21" Type="http://schemas.openxmlformats.org/officeDocument/2006/relationships/image" Target="../media/image25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1.png"/><Relationship Id="rId16" Type="http://schemas.openxmlformats.org/officeDocument/2006/relationships/image" Target="../media/image17.jpe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19" Type="http://schemas.openxmlformats.org/officeDocument/2006/relationships/image" Target="../media/image23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jpeg"/><Relationship Id="rId3" Type="http://schemas.openxmlformats.org/officeDocument/2006/relationships/image" Target="../media/image3.jpeg"/><Relationship Id="rId21" Type="http://schemas.openxmlformats.org/officeDocument/2006/relationships/image" Target="../media/image25.jpeg"/><Relationship Id="rId7" Type="http://schemas.openxmlformats.org/officeDocument/2006/relationships/image" Target="../media/image8.jpeg"/><Relationship Id="rId12" Type="http://schemas.openxmlformats.org/officeDocument/2006/relationships/image" Target="../media/image13.jpeg"/><Relationship Id="rId17" Type="http://schemas.openxmlformats.org/officeDocument/2006/relationships/image" Target="../media/image18.jpeg"/><Relationship Id="rId2" Type="http://schemas.openxmlformats.org/officeDocument/2006/relationships/image" Target="../media/image1.png"/><Relationship Id="rId16" Type="http://schemas.openxmlformats.org/officeDocument/2006/relationships/image" Target="../media/image17.jpe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jpeg"/><Relationship Id="rId10" Type="http://schemas.openxmlformats.org/officeDocument/2006/relationships/image" Target="../media/image11.jpeg"/><Relationship Id="rId19" Type="http://schemas.openxmlformats.org/officeDocument/2006/relationships/image" Target="../media/image23.jpeg"/><Relationship Id="rId4" Type="http://schemas.openxmlformats.org/officeDocument/2006/relationships/image" Target="../media/image4.jpeg"/><Relationship Id="rId9" Type="http://schemas.openxmlformats.org/officeDocument/2006/relationships/image" Target="../media/image10.jpeg"/><Relationship Id="rId14" Type="http://schemas.openxmlformats.org/officeDocument/2006/relationships/image" Target="../media/image15.jpeg"/><Relationship Id="rId22" Type="http://schemas.openxmlformats.org/officeDocument/2006/relationships/image" Target="../media/image26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003AE9-E193-4B8A-9E18-B10B59BE2A32}"/>
              </a:ext>
            </a:extLst>
          </p:cNvPr>
          <p:cNvSpPr txBox="1"/>
          <p:nvPr/>
        </p:nvSpPr>
        <p:spPr>
          <a:xfrm>
            <a:off x="1072027" y="2428726"/>
            <a:ext cx="10047943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800" b="1" dirty="0" err="1">
                <a:solidFill>
                  <a:srgbClr val="C0000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</a:rPr>
              <a:t>КвизиУм</a:t>
            </a:r>
            <a:r>
              <a:rPr lang="ru-RU" sz="8800" b="1" dirty="0">
                <a:solidFill>
                  <a:srgbClr val="C0000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</a:rPr>
              <a:t> </a:t>
            </a:r>
            <a:r>
              <a:rPr lang="en-US" sz="8800" b="1" dirty="0">
                <a:solidFill>
                  <a:srgbClr val="C00000"/>
                </a:solidFill>
                <a:effectLst/>
                <a:latin typeface="Segoe Script" panose="030B0504020000000003" pitchFamily="66" charset="0"/>
                <a:ea typeface="Calibri" panose="020F0502020204030204" pitchFamily="34" charset="0"/>
              </a:rPr>
              <a:t>KIDS</a:t>
            </a:r>
            <a:endParaRPr lang="ru-RU" sz="8800" b="1" dirty="0">
              <a:solidFill>
                <a:srgbClr val="C00000"/>
              </a:solidFill>
              <a:effectLst/>
              <a:latin typeface="Segoe Script" panose="030B0504020000000003" pitchFamily="66" charset="0"/>
              <a:ea typeface="Calibri" panose="020F0502020204030204" pitchFamily="34" charset="0"/>
            </a:endParaRPr>
          </a:p>
          <a:p>
            <a:pPr algn="ctr"/>
            <a:r>
              <a:rPr lang="ru-RU" sz="3600" b="1" dirty="0">
                <a:solidFill>
                  <a:srgbClr val="C00000"/>
                </a:solidFill>
                <a:latin typeface="Segoe Script" panose="030B0504020000000003" pitchFamily="66" charset="0"/>
              </a:rPr>
              <a:t>День рождения города Екатеринбурга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2316BD-0CFF-4938-B828-AA62861F2DB9}"/>
              </a:ext>
            </a:extLst>
          </p:cNvPr>
          <p:cNvSpPr txBox="1"/>
          <p:nvPr/>
        </p:nvSpPr>
        <p:spPr>
          <a:xfrm>
            <a:off x="3213639" y="656493"/>
            <a:ext cx="5764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Comic Sans MS" panose="030F0702030302020204" pitchFamily="66" charset="0"/>
              </a:rPr>
              <a:t>МБДОУ- детский сад «Детство»</a:t>
            </a:r>
          </a:p>
        </p:txBody>
      </p:sp>
    </p:spTree>
    <p:extLst>
      <p:ext uri="{BB962C8B-B14F-4D97-AF65-F5344CB8AC3E}">
        <p14:creationId xmlns:p14="http://schemas.microsoft.com/office/powerpoint/2010/main" val="3102647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B5F70FCD-F839-40B9-8741-BA1242E4D971}"/>
              </a:ext>
            </a:extLst>
          </p:cNvPr>
          <p:cNvSpPr/>
          <p:nvPr/>
        </p:nvSpPr>
        <p:spPr>
          <a:xfrm>
            <a:off x="3692769" y="832338"/>
            <a:ext cx="3962400" cy="2249946"/>
          </a:xfrm>
          <a:prstGeom prst="wedgeEllipseCallou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Он огромный городской Трубою своей достает </a:t>
            </a:r>
            <a:r>
              <a:rPr lang="ru-RU" dirty="0" err="1">
                <a:solidFill>
                  <a:schemeClr val="tx1"/>
                </a:solidFill>
                <a:latin typeface="Comic Sans MS" panose="030F0702030302020204" pitchFamily="66" charset="0"/>
              </a:rPr>
              <a:t>небосводСтанки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 свои включает Здесь машины собирают</a:t>
            </a:r>
          </a:p>
        </p:txBody>
      </p:sp>
    </p:spTree>
    <p:extLst>
      <p:ext uri="{BB962C8B-B14F-4D97-AF65-F5344CB8AC3E}">
        <p14:creationId xmlns:p14="http://schemas.microsoft.com/office/powerpoint/2010/main" val="1718830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3373317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&amp;quot;Живые дома Урала&amp;quot;">
            <a:extLst>
              <a:ext uri="{FF2B5EF4-FFF2-40B4-BE49-F238E27FC236}">
                <a16:creationId xmlns:a16="http://schemas.microsoft.com/office/drawing/2014/main" id="{801AF9F7-E36C-4BD7-AE40-103B423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6" y="4313736"/>
            <a:ext cx="1195826" cy="89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зей спортивного общества «Динамо» в Екатеринбурге — Наш Урал">
            <a:extLst>
              <a:ext uri="{FF2B5EF4-FFF2-40B4-BE49-F238E27FC236}">
                <a16:creationId xmlns:a16="http://schemas.microsoft.com/office/drawing/2014/main" id="{90F6B19C-B19D-4400-B99C-07D62F4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27" y="5488703"/>
            <a:ext cx="1627669" cy="122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ралмашзавод запустил проекты цифровизации производства | Промышленность |  АиФ Урал">
            <a:extLst>
              <a:ext uri="{FF2B5EF4-FFF2-40B4-BE49-F238E27FC236}">
                <a16:creationId xmlns:a16="http://schemas.microsoft.com/office/drawing/2014/main" id="{8250D2CF-7528-47AA-B0C4-1AA90A88D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/>
          <a:stretch/>
        </p:blipFill>
        <p:spPr bwMode="auto">
          <a:xfrm>
            <a:off x="9517589" y="5461187"/>
            <a:ext cx="1358902" cy="118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63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B5F70FCD-F839-40B9-8741-BA1242E4D971}"/>
              </a:ext>
            </a:extLst>
          </p:cNvPr>
          <p:cNvSpPr/>
          <p:nvPr/>
        </p:nvSpPr>
        <p:spPr>
          <a:xfrm>
            <a:off x="4009292" y="152400"/>
            <a:ext cx="5474677" cy="3962400"/>
          </a:xfrm>
          <a:prstGeom prst="wedgeEllipseCallou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Есть хороший добрый дом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Поселились звери в нем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Волки, зебры и мартышки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большие и малышки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Чистят перышки и лапки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здесь славно, все в порядке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Здесь всем весело живется</a:t>
            </a:r>
          </a:p>
          <a:p>
            <a:pPr algn="ctr"/>
            <a:r>
              <a:rPr lang="ru-RU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…….............       дом зовется.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105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785963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&amp;quot;Живые дома Урала&amp;quot;">
            <a:extLst>
              <a:ext uri="{FF2B5EF4-FFF2-40B4-BE49-F238E27FC236}">
                <a16:creationId xmlns:a16="http://schemas.microsoft.com/office/drawing/2014/main" id="{801AF9F7-E36C-4BD7-AE40-103B423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6" y="4313736"/>
            <a:ext cx="1195826" cy="89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зей спортивного общества «Динамо» в Екатеринбурге — Наш Урал">
            <a:extLst>
              <a:ext uri="{FF2B5EF4-FFF2-40B4-BE49-F238E27FC236}">
                <a16:creationId xmlns:a16="http://schemas.microsoft.com/office/drawing/2014/main" id="{90F6B19C-B19D-4400-B99C-07D62F4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27" y="5488703"/>
            <a:ext cx="1627669" cy="122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ралмашзавод запустил проекты цифровизации производства | Промышленность |  АиФ Урал">
            <a:extLst>
              <a:ext uri="{FF2B5EF4-FFF2-40B4-BE49-F238E27FC236}">
                <a16:creationId xmlns:a16="http://schemas.microsoft.com/office/drawing/2014/main" id="{8250D2CF-7528-47AA-B0C4-1AA90A88D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/>
          <a:stretch/>
        </p:blipFill>
        <p:spPr bwMode="auto">
          <a:xfrm>
            <a:off x="9517589" y="5461187"/>
            <a:ext cx="1358902" cy="118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Екатеринбургский зоопарк, зоопарк, Россия, Свердловская область,  Екатеринбург, улица Мамина-Сибиряка — Яндекс.Карты">
            <a:extLst>
              <a:ext uri="{FF2B5EF4-FFF2-40B4-BE49-F238E27FC236}">
                <a16:creationId xmlns:a16="http://schemas.microsoft.com/office/drawing/2014/main" id="{7DF8491D-624E-4604-BB2A-DAFB28AD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2" y="79686"/>
            <a:ext cx="1416492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86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0858F028-8BD2-485E-AC21-4BCC4130AED8}"/>
              </a:ext>
            </a:extLst>
          </p:cNvPr>
          <p:cNvSpPr/>
          <p:nvPr/>
        </p:nvSpPr>
        <p:spPr>
          <a:xfrm flipH="1">
            <a:off x="4595445" y="492368"/>
            <a:ext cx="4595445" cy="2016369"/>
          </a:xfrm>
          <a:prstGeom prst="wedgeEllipseCallou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Что за дом такой чудной?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Много полок в нем высоких.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И стоят они кругом.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А на полках – книги.</a:t>
            </a:r>
          </a:p>
        </p:txBody>
      </p:sp>
    </p:spTree>
    <p:extLst>
      <p:ext uri="{BB962C8B-B14F-4D97-AF65-F5344CB8AC3E}">
        <p14:creationId xmlns:p14="http://schemas.microsoft.com/office/powerpoint/2010/main" val="351352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80676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&amp;quot;Живые дома Урала&amp;quot;">
            <a:extLst>
              <a:ext uri="{FF2B5EF4-FFF2-40B4-BE49-F238E27FC236}">
                <a16:creationId xmlns:a16="http://schemas.microsoft.com/office/drawing/2014/main" id="{801AF9F7-E36C-4BD7-AE40-103B423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6" y="4313736"/>
            <a:ext cx="1195826" cy="89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зей спортивного общества «Динамо» в Екатеринбурге — Наш Урал">
            <a:extLst>
              <a:ext uri="{FF2B5EF4-FFF2-40B4-BE49-F238E27FC236}">
                <a16:creationId xmlns:a16="http://schemas.microsoft.com/office/drawing/2014/main" id="{90F6B19C-B19D-4400-B99C-07D62F4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27" y="5488703"/>
            <a:ext cx="1627669" cy="122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ралмашзавод запустил проекты цифровизации производства | Промышленность |  АиФ Урал">
            <a:extLst>
              <a:ext uri="{FF2B5EF4-FFF2-40B4-BE49-F238E27FC236}">
                <a16:creationId xmlns:a16="http://schemas.microsoft.com/office/drawing/2014/main" id="{8250D2CF-7528-47AA-B0C4-1AA90A88D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/>
          <a:stretch/>
        </p:blipFill>
        <p:spPr bwMode="auto">
          <a:xfrm>
            <a:off x="9517589" y="5461187"/>
            <a:ext cx="1358902" cy="118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Екатеринбургский зоопарк, зоопарк, Россия, Свердловская область,  Екатеринбург, улица Мамина-Сибиряка — Яндекс.Карты">
            <a:extLst>
              <a:ext uri="{FF2B5EF4-FFF2-40B4-BE49-F238E27FC236}">
                <a16:creationId xmlns:a16="http://schemas.microsoft.com/office/drawing/2014/main" id="{7DF8491D-624E-4604-BB2A-DAFB28AD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2" y="79686"/>
            <a:ext cx="1416492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Центральная городская библиотека им. А.И. … | Екатеринбург">
            <a:extLst>
              <a:ext uri="{FF2B5EF4-FFF2-40B4-BE49-F238E27FC236}">
                <a16:creationId xmlns:a16="http://schemas.microsoft.com/office/drawing/2014/main" id="{5804855D-9FAE-45E3-9532-900EE233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52" y="4762171"/>
            <a:ext cx="1358902" cy="108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58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B5F70FCD-F839-40B9-8741-BA1242E4D971}"/>
              </a:ext>
            </a:extLst>
          </p:cNvPr>
          <p:cNvSpPr/>
          <p:nvPr/>
        </p:nvSpPr>
        <p:spPr>
          <a:xfrm>
            <a:off x="3692769" y="1230038"/>
            <a:ext cx="4302369" cy="1852246"/>
          </a:xfrm>
          <a:prstGeom prst="wedgeEllipseCallou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Самое высотное здание в Екатеринбурге, которое названное в честь поэта </a:t>
            </a:r>
            <a:r>
              <a:rPr lang="ru-RU" b="0" i="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В.Высотского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259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5532552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&amp;quot;Живые дома Урала&amp;quot;">
            <a:extLst>
              <a:ext uri="{FF2B5EF4-FFF2-40B4-BE49-F238E27FC236}">
                <a16:creationId xmlns:a16="http://schemas.microsoft.com/office/drawing/2014/main" id="{801AF9F7-E36C-4BD7-AE40-103B423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6" y="4313736"/>
            <a:ext cx="1195826" cy="89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зей спортивного общества «Динамо» в Екатеринбурге — Наш Урал">
            <a:extLst>
              <a:ext uri="{FF2B5EF4-FFF2-40B4-BE49-F238E27FC236}">
                <a16:creationId xmlns:a16="http://schemas.microsoft.com/office/drawing/2014/main" id="{90F6B19C-B19D-4400-B99C-07D62F4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27" y="5488703"/>
            <a:ext cx="1627669" cy="122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ралмашзавод запустил проекты цифровизации производства | Промышленность |  АиФ Урал">
            <a:extLst>
              <a:ext uri="{FF2B5EF4-FFF2-40B4-BE49-F238E27FC236}">
                <a16:creationId xmlns:a16="http://schemas.microsoft.com/office/drawing/2014/main" id="{8250D2CF-7528-47AA-B0C4-1AA90A88D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/>
          <a:stretch/>
        </p:blipFill>
        <p:spPr bwMode="auto">
          <a:xfrm>
            <a:off x="9517589" y="5461187"/>
            <a:ext cx="1358902" cy="118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Екатеринбургский зоопарк, зоопарк, Россия, Свердловская область,  Екатеринбург, улица Мамина-Сибиряка — Яндекс.Карты">
            <a:extLst>
              <a:ext uri="{FF2B5EF4-FFF2-40B4-BE49-F238E27FC236}">
                <a16:creationId xmlns:a16="http://schemas.microsoft.com/office/drawing/2014/main" id="{7DF8491D-624E-4604-BB2A-DAFB28AD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2" y="79686"/>
            <a:ext cx="1416492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Центральная городская библиотека им. А.И. … | Екатеринбург">
            <a:extLst>
              <a:ext uri="{FF2B5EF4-FFF2-40B4-BE49-F238E27FC236}">
                <a16:creationId xmlns:a16="http://schemas.microsoft.com/office/drawing/2014/main" id="{5804855D-9FAE-45E3-9532-900EE233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52" y="4762171"/>
            <a:ext cx="1358902" cy="108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ткрытая смотровая площадка в Бизнес - Центре Высоцкий, г. Екатеринбург |  отзывы">
            <a:extLst>
              <a:ext uri="{FF2B5EF4-FFF2-40B4-BE49-F238E27FC236}">
                <a16:creationId xmlns:a16="http://schemas.microsoft.com/office/drawing/2014/main" id="{26551F19-62E1-4066-BD3E-70AB845E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65" y="5056107"/>
            <a:ext cx="1287531" cy="1287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053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0858F028-8BD2-485E-AC21-4BCC4130AED8}"/>
              </a:ext>
            </a:extLst>
          </p:cNvPr>
          <p:cNvSpPr/>
          <p:nvPr/>
        </p:nvSpPr>
        <p:spPr>
          <a:xfrm flipH="1">
            <a:off x="3903784" y="234462"/>
            <a:ext cx="5298829" cy="2555630"/>
          </a:xfrm>
          <a:prstGeom prst="wedgeEllipseCallou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ru-RU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В городе деревьев мало</a:t>
            </a:r>
          </a:p>
          <a:p>
            <a:pPr algn="ctr" fontAlgn="base"/>
            <a:r>
              <a:rPr lang="ru-RU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И гулять стремятся все,</a:t>
            </a:r>
          </a:p>
          <a:p>
            <a:pPr algn="ctr" fontAlgn="base"/>
            <a:r>
              <a:rPr lang="ru-RU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Уходя на два квартала</a:t>
            </a:r>
          </a:p>
          <a:p>
            <a:pPr algn="ctr" fontAlgn="base"/>
            <a:r>
              <a:rPr lang="ru-RU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От проспектов и шоссе.</a:t>
            </a:r>
          </a:p>
          <a:p>
            <a:pPr algn="ctr" fontAlgn="base"/>
            <a:r>
              <a:rPr lang="ru-RU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Тут прохладно средь аллей</a:t>
            </a:r>
          </a:p>
          <a:p>
            <a:pPr algn="ctr" fontAlgn="base"/>
            <a:r>
              <a:rPr lang="ru-RU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И зеленых тополей. </a:t>
            </a:r>
          </a:p>
        </p:txBody>
      </p:sp>
    </p:spTree>
    <p:extLst>
      <p:ext uri="{BB962C8B-B14F-4D97-AF65-F5344CB8AC3E}">
        <p14:creationId xmlns:p14="http://schemas.microsoft.com/office/powerpoint/2010/main" val="15597028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8713934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&amp;quot;Живые дома Урала&amp;quot;">
            <a:extLst>
              <a:ext uri="{FF2B5EF4-FFF2-40B4-BE49-F238E27FC236}">
                <a16:creationId xmlns:a16="http://schemas.microsoft.com/office/drawing/2014/main" id="{801AF9F7-E36C-4BD7-AE40-103B423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6" y="4313736"/>
            <a:ext cx="1195826" cy="89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зей спортивного общества «Динамо» в Екатеринбурге — Наш Урал">
            <a:extLst>
              <a:ext uri="{FF2B5EF4-FFF2-40B4-BE49-F238E27FC236}">
                <a16:creationId xmlns:a16="http://schemas.microsoft.com/office/drawing/2014/main" id="{90F6B19C-B19D-4400-B99C-07D62F4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27" y="5488703"/>
            <a:ext cx="1627669" cy="122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ралмашзавод запустил проекты цифровизации производства | Промышленность |  АиФ Урал">
            <a:extLst>
              <a:ext uri="{FF2B5EF4-FFF2-40B4-BE49-F238E27FC236}">
                <a16:creationId xmlns:a16="http://schemas.microsoft.com/office/drawing/2014/main" id="{8250D2CF-7528-47AA-B0C4-1AA90A88D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/>
          <a:stretch/>
        </p:blipFill>
        <p:spPr bwMode="auto">
          <a:xfrm>
            <a:off x="9517589" y="5461187"/>
            <a:ext cx="1358902" cy="118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Екатеринбургский зоопарк, зоопарк, Россия, Свердловская область,  Екатеринбург, улица Мамина-Сибиряка — Яндекс.Карты">
            <a:extLst>
              <a:ext uri="{FF2B5EF4-FFF2-40B4-BE49-F238E27FC236}">
                <a16:creationId xmlns:a16="http://schemas.microsoft.com/office/drawing/2014/main" id="{7DF8491D-624E-4604-BB2A-DAFB28AD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2" y="79686"/>
            <a:ext cx="1416492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Центральная городская библиотека им. А.И. … | Екатеринбург">
            <a:extLst>
              <a:ext uri="{FF2B5EF4-FFF2-40B4-BE49-F238E27FC236}">
                <a16:creationId xmlns:a16="http://schemas.microsoft.com/office/drawing/2014/main" id="{5804855D-9FAE-45E3-9532-900EE233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52" y="4762171"/>
            <a:ext cx="1358902" cy="108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ткрытая смотровая площадка в Бизнес - Центре Высоцкий, г. Екатеринбург |  отзывы">
            <a:extLst>
              <a:ext uri="{FF2B5EF4-FFF2-40B4-BE49-F238E27FC236}">
                <a16:creationId xmlns:a16="http://schemas.microsoft.com/office/drawing/2014/main" id="{26551F19-62E1-4066-BD3E-70AB845E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65" y="5056107"/>
            <a:ext cx="1287531" cy="1287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ountain In Yekaterinburg Dendrological Park (Dendropark) Is A Public Park  In The Center Of Yekaterinburg City, Russia. Stock Photo, Picture And  Royalty Free Image. Image 68083016.">
            <a:extLst>
              <a:ext uri="{FF2B5EF4-FFF2-40B4-BE49-F238E27FC236}">
                <a16:creationId xmlns:a16="http://schemas.microsoft.com/office/drawing/2014/main" id="{AC8A9127-DEEA-4B60-BF18-9D2E57C5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014"/>
            <a:ext cx="1571261" cy="104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36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B5F70FCD-F839-40B9-8741-BA1242E4D971}"/>
              </a:ext>
            </a:extLst>
          </p:cNvPr>
          <p:cNvSpPr/>
          <p:nvPr/>
        </p:nvSpPr>
        <p:spPr>
          <a:xfrm>
            <a:off x="3376241" y="1828800"/>
            <a:ext cx="3270743" cy="1253484"/>
          </a:xfrm>
          <a:prstGeom prst="wedgeEllipseCallou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Помогите нам его расшифровать!</a:t>
            </a:r>
          </a:p>
        </p:txBody>
      </p:sp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0858F028-8BD2-485E-AC21-4BCC4130AED8}"/>
              </a:ext>
            </a:extLst>
          </p:cNvPr>
          <p:cNvSpPr/>
          <p:nvPr/>
        </p:nvSpPr>
        <p:spPr>
          <a:xfrm flipH="1">
            <a:off x="5931876" y="937844"/>
            <a:ext cx="3387967" cy="1852247"/>
          </a:xfrm>
          <a:prstGeom prst="wedgeEllipseCallou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Мэр города Екатеринбурга прислал нам зашифрованное письмо!</a:t>
            </a:r>
          </a:p>
        </p:txBody>
      </p:sp>
    </p:spTree>
    <p:extLst>
      <p:ext uri="{BB962C8B-B14F-4D97-AF65-F5344CB8AC3E}">
        <p14:creationId xmlns:p14="http://schemas.microsoft.com/office/powerpoint/2010/main" val="1134044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B5F70FCD-F839-40B9-8741-BA1242E4D971}"/>
              </a:ext>
            </a:extLst>
          </p:cNvPr>
          <p:cNvSpPr/>
          <p:nvPr/>
        </p:nvSpPr>
        <p:spPr>
          <a:xfrm>
            <a:off x="3692769" y="1230038"/>
            <a:ext cx="4607169" cy="1852246"/>
          </a:xfrm>
          <a:prstGeom prst="wedgeEllipseCallou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Об истории Урала</a:t>
            </a: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Нам плотина рассказала</a:t>
            </a: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Ведь строительство её</a:t>
            </a: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Начинал Урал с неё</a:t>
            </a: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Как чудесную картинку</a:t>
            </a: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Любим мы свою… </a:t>
            </a:r>
          </a:p>
        </p:txBody>
      </p:sp>
    </p:spTree>
    <p:extLst>
      <p:ext uri="{BB962C8B-B14F-4D97-AF65-F5344CB8AC3E}">
        <p14:creationId xmlns:p14="http://schemas.microsoft.com/office/powerpoint/2010/main" val="39112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290545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&amp;quot;Живые дома Урала&amp;quot;">
            <a:extLst>
              <a:ext uri="{FF2B5EF4-FFF2-40B4-BE49-F238E27FC236}">
                <a16:creationId xmlns:a16="http://schemas.microsoft.com/office/drawing/2014/main" id="{801AF9F7-E36C-4BD7-AE40-103B423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6" y="4313736"/>
            <a:ext cx="1195826" cy="89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зей спортивного общества «Динамо» в Екатеринбурге — Наш Урал">
            <a:extLst>
              <a:ext uri="{FF2B5EF4-FFF2-40B4-BE49-F238E27FC236}">
                <a16:creationId xmlns:a16="http://schemas.microsoft.com/office/drawing/2014/main" id="{90F6B19C-B19D-4400-B99C-07D62F4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27" y="5488703"/>
            <a:ext cx="1627669" cy="122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ралмашзавод запустил проекты цифровизации производства | Промышленность |  АиФ Урал">
            <a:extLst>
              <a:ext uri="{FF2B5EF4-FFF2-40B4-BE49-F238E27FC236}">
                <a16:creationId xmlns:a16="http://schemas.microsoft.com/office/drawing/2014/main" id="{8250D2CF-7528-47AA-B0C4-1AA90A88D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/>
          <a:stretch/>
        </p:blipFill>
        <p:spPr bwMode="auto">
          <a:xfrm>
            <a:off x="9517589" y="5461187"/>
            <a:ext cx="1358902" cy="118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Екатеринбургский зоопарк, зоопарк, Россия, Свердловская область,  Екатеринбург, улица Мамина-Сибиряка — Яндекс.Карты">
            <a:extLst>
              <a:ext uri="{FF2B5EF4-FFF2-40B4-BE49-F238E27FC236}">
                <a16:creationId xmlns:a16="http://schemas.microsoft.com/office/drawing/2014/main" id="{7DF8491D-624E-4604-BB2A-DAFB28AD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2" y="79686"/>
            <a:ext cx="1416492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Центральная городская библиотека им. А.И. … | Екатеринбург">
            <a:extLst>
              <a:ext uri="{FF2B5EF4-FFF2-40B4-BE49-F238E27FC236}">
                <a16:creationId xmlns:a16="http://schemas.microsoft.com/office/drawing/2014/main" id="{5804855D-9FAE-45E3-9532-900EE233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52" y="4762171"/>
            <a:ext cx="1358902" cy="108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ткрытая смотровая площадка в Бизнес - Центре Высоцкий, г. Екатеринбург |  отзывы">
            <a:extLst>
              <a:ext uri="{FF2B5EF4-FFF2-40B4-BE49-F238E27FC236}">
                <a16:creationId xmlns:a16="http://schemas.microsoft.com/office/drawing/2014/main" id="{26551F19-62E1-4066-BD3E-70AB845E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65" y="5056107"/>
            <a:ext cx="1287531" cy="1287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ountain In Yekaterinburg Dendrological Park (Dendropark) Is A Public Park  In The Center Of Yekaterinburg City, Russia. Stock Photo, Picture And  Royalty Free Image. Image 68083016.">
            <a:extLst>
              <a:ext uri="{FF2B5EF4-FFF2-40B4-BE49-F238E27FC236}">
                <a16:creationId xmlns:a16="http://schemas.microsoft.com/office/drawing/2014/main" id="{AC8A9127-DEEA-4B60-BF18-9D2E57C5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014"/>
            <a:ext cx="1571261" cy="104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лотинка: описание, адрес, время и режим работы 2021">
            <a:extLst>
              <a:ext uri="{FF2B5EF4-FFF2-40B4-BE49-F238E27FC236}">
                <a16:creationId xmlns:a16="http://schemas.microsoft.com/office/drawing/2014/main" id="{6E782BA4-9AF1-41F0-9B11-0E5AB68F7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491" y="64380"/>
            <a:ext cx="2128286" cy="1138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046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0858F028-8BD2-485E-AC21-4BCC4130AED8}"/>
              </a:ext>
            </a:extLst>
          </p:cNvPr>
          <p:cNvSpPr/>
          <p:nvPr/>
        </p:nvSpPr>
        <p:spPr>
          <a:xfrm flipH="1">
            <a:off x="3528646" y="961292"/>
            <a:ext cx="5673968" cy="1828800"/>
          </a:xfrm>
          <a:prstGeom prst="wedgeEllipseCallou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Екатеринбург - Урала столица.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Между Европой и Азией он -... </a:t>
            </a:r>
          </a:p>
        </p:txBody>
      </p:sp>
    </p:spTree>
    <p:extLst>
      <p:ext uri="{BB962C8B-B14F-4D97-AF65-F5344CB8AC3E}">
        <p14:creationId xmlns:p14="http://schemas.microsoft.com/office/powerpoint/2010/main" val="33576542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2690025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&amp;quot;Живые дома Урала&amp;quot;">
            <a:extLst>
              <a:ext uri="{FF2B5EF4-FFF2-40B4-BE49-F238E27FC236}">
                <a16:creationId xmlns:a16="http://schemas.microsoft.com/office/drawing/2014/main" id="{801AF9F7-E36C-4BD7-AE40-103B423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6" y="4313736"/>
            <a:ext cx="1195826" cy="89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зей спортивного общества «Динамо» в Екатеринбурге — Наш Урал">
            <a:extLst>
              <a:ext uri="{FF2B5EF4-FFF2-40B4-BE49-F238E27FC236}">
                <a16:creationId xmlns:a16="http://schemas.microsoft.com/office/drawing/2014/main" id="{90F6B19C-B19D-4400-B99C-07D62F4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27" y="5488703"/>
            <a:ext cx="1627669" cy="122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ралмашзавод запустил проекты цифровизации производства | Промышленность |  АиФ Урал">
            <a:extLst>
              <a:ext uri="{FF2B5EF4-FFF2-40B4-BE49-F238E27FC236}">
                <a16:creationId xmlns:a16="http://schemas.microsoft.com/office/drawing/2014/main" id="{8250D2CF-7528-47AA-B0C4-1AA90A88D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/>
          <a:stretch/>
        </p:blipFill>
        <p:spPr bwMode="auto">
          <a:xfrm>
            <a:off x="9517589" y="5461187"/>
            <a:ext cx="1358902" cy="118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Екатеринбургский зоопарк, зоопарк, Россия, Свердловская область,  Екатеринбург, улица Мамина-Сибиряка — Яндекс.Карты">
            <a:extLst>
              <a:ext uri="{FF2B5EF4-FFF2-40B4-BE49-F238E27FC236}">
                <a16:creationId xmlns:a16="http://schemas.microsoft.com/office/drawing/2014/main" id="{7DF8491D-624E-4604-BB2A-DAFB28AD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2" y="79686"/>
            <a:ext cx="1416492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Центральная городская библиотека им. А.И. … | Екатеринбург">
            <a:extLst>
              <a:ext uri="{FF2B5EF4-FFF2-40B4-BE49-F238E27FC236}">
                <a16:creationId xmlns:a16="http://schemas.microsoft.com/office/drawing/2014/main" id="{5804855D-9FAE-45E3-9532-900EE233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52" y="4762171"/>
            <a:ext cx="1358902" cy="108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ткрытая смотровая площадка в Бизнес - Центре Высоцкий, г. Екатеринбург |  отзывы">
            <a:extLst>
              <a:ext uri="{FF2B5EF4-FFF2-40B4-BE49-F238E27FC236}">
                <a16:creationId xmlns:a16="http://schemas.microsoft.com/office/drawing/2014/main" id="{26551F19-62E1-4066-BD3E-70AB845E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65" y="5056107"/>
            <a:ext cx="1287531" cy="1287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ountain In Yekaterinburg Dendrological Park (Dendropark) Is A Public Park  In The Center Of Yekaterinburg City, Russia. Stock Photo, Picture And  Royalty Free Image. Image 68083016.">
            <a:extLst>
              <a:ext uri="{FF2B5EF4-FFF2-40B4-BE49-F238E27FC236}">
                <a16:creationId xmlns:a16="http://schemas.microsoft.com/office/drawing/2014/main" id="{AC8A9127-DEEA-4B60-BF18-9D2E57C5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014"/>
            <a:ext cx="1571261" cy="104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лотинка: описание, адрес, время и режим работы 2021">
            <a:extLst>
              <a:ext uri="{FF2B5EF4-FFF2-40B4-BE49-F238E27FC236}">
                <a16:creationId xmlns:a16="http://schemas.microsoft.com/office/drawing/2014/main" id="{6E782BA4-9AF1-41F0-9B11-0E5AB68F7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491" y="64380"/>
            <a:ext cx="2128286" cy="1138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Обзорная экскурсия по Екатеринбургу с посещением границы Европы и Азии |  Екатеринбург Панавто">
            <a:extLst>
              <a:ext uri="{FF2B5EF4-FFF2-40B4-BE49-F238E27FC236}">
                <a16:creationId xmlns:a16="http://schemas.microsoft.com/office/drawing/2014/main" id="{7F81DAA5-F3B8-4689-988C-B772E0F9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03" y="1220303"/>
            <a:ext cx="1358902" cy="1001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762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B5F70FCD-F839-40B9-8741-BA1242E4D971}"/>
              </a:ext>
            </a:extLst>
          </p:cNvPr>
          <p:cNvSpPr/>
          <p:nvPr/>
        </p:nvSpPr>
        <p:spPr>
          <a:xfrm>
            <a:off x="3692769" y="1230038"/>
            <a:ext cx="4818185" cy="1852246"/>
          </a:xfrm>
          <a:prstGeom prst="wedgeEllipseCallou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В любой уголок Земли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Доставят, я знаю точно,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Посылку, которую мы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Отправим с тобой по...</a:t>
            </a:r>
          </a:p>
        </p:txBody>
      </p:sp>
    </p:spTree>
    <p:extLst>
      <p:ext uri="{BB962C8B-B14F-4D97-AF65-F5344CB8AC3E}">
        <p14:creationId xmlns:p14="http://schemas.microsoft.com/office/powerpoint/2010/main" val="30497159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035168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П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О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Ч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Т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&amp;quot;Живые дома Урала&amp;quot;">
            <a:extLst>
              <a:ext uri="{FF2B5EF4-FFF2-40B4-BE49-F238E27FC236}">
                <a16:creationId xmlns:a16="http://schemas.microsoft.com/office/drawing/2014/main" id="{801AF9F7-E36C-4BD7-AE40-103B423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6" y="4313736"/>
            <a:ext cx="1195826" cy="89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зей спортивного общества «Динамо» в Екатеринбурге — Наш Урал">
            <a:extLst>
              <a:ext uri="{FF2B5EF4-FFF2-40B4-BE49-F238E27FC236}">
                <a16:creationId xmlns:a16="http://schemas.microsoft.com/office/drawing/2014/main" id="{90F6B19C-B19D-4400-B99C-07D62F4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27" y="5488703"/>
            <a:ext cx="1627669" cy="122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ралмашзавод запустил проекты цифровизации производства | Промышленность |  АиФ Урал">
            <a:extLst>
              <a:ext uri="{FF2B5EF4-FFF2-40B4-BE49-F238E27FC236}">
                <a16:creationId xmlns:a16="http://schemas.microsoft.com/office/drawing/2014/main" id="{8250D2CF-7528-47AA-B0C4-1AA90A88D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/>
          <a:stretch/>
        </p:blipFill>
        <p:spPr bwMode="auto">
          <a:xfrm>
            <a:off x="9517589" y="5461187"/>
            <a:ext cx="1358902" cy="118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Екатеринбургский зоопарк, зоопарк, Россия, Свердловская область,  Екатеринбург, улица Мамина-Сибиряка — Яндекс.Карты">
            <a:extLst>
              <a:ext uri="{FF2B5EF4-FFF2-40B4-BE49-F238E27FC236}">
                <a16:creationId xmlns:a16="http://schemas.microsoft.com/office/drawing/2014/main" id="{7DF8491D-624E-4604-BB2A-DAFB28AD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2" y="79686"/>
            <a:ext cx="1416492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Центральная городская библиотека им. А.И. … | Екатеринбург">
            <a:extLst>
              <a:ext uri="{FF2B5EF4-FFF2-40B4-BE49-F238E27FC236}">
                <a16:creationId xmlns:a16="http://schemas.microsoft.com/office/drawing/2014/main" id="{5804855D-9FAE-45E3-9532-900EE233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52" y="4762171"/>
            <a:ext cx="1358902" cy="108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ткрытая смотровая площадка в Бизнес - Центре Высоцкий, г. Екатеринбург |  отзывы">
            <a:extLst>
              <a:ext uri="{FF2B5EF4-FFF2-40B4-BE49-F238E27FC236}">
                <a16:creationId xmlns:a16="http://schemas.microsoft.com/office/drawing/2014/main" id="{26551F19-62E1-4066-BD3E-70AB845E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65" y="5056107"/>
            <a:ext cx="1287531" cy="1287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ountain In Yekaterinburg Dendrological Park (Dendropark) Is A Public Park  In The Center Of Yekaterinburg City, Russia. Stock Photo, Picture And  Royalty Free Image. Image 68083016.">
            <a:extLst>
              <a:ext uri="{FF2B5EF4-FFF2-40B4-BE49-F238E27FC236}">
                <a16:creationId xmlns:a16="http://schemas.microsoft.com/office/drawing/2014/main" id="{AC8A9127-DEEA-4B60-BF18-9D2E57C5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014"/>
            <a:ext cx="1571261" cy="104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лотинка: описание, адрес, время и режим работы 2021">
            <a:extLst>
              <a:ext uri="{FF2B5EF4-FFF2-40B4-BE49-F238E27FC236}">
                <a16:creationId xmlns:a16="http://schemas.microsoft.com/office/drawing/2014/main" id="{6E782BA4-9AF1-41F0-9B11-0E5AB68F7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491" y="64380"/>
            <a:ext cx="2128286" cy="1138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Обзорная экскурсия по Екатеринбургу с посещением границы Европы и Азии |  Екатеринбург Панавто">
            <a:extLst>
              <a:ext uri="{FF2B5EF4-FFF2-40B4-BE49-F238E27FC236}">
                <a16:creationId xmlns:a16="http://schemas.microsoft.com/office/drawing/2014/main" id="{7F81DAA5-F3B8-4689-988C-B772E0F9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03" y="1220303"/>
            <a:ext cx="1358902" cy="1001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Знакомство с Екатеринбургом: Главпочтамт | Новости Нижнего Тагила и  Свердловской области - Агентство новостей «Между строк»">
            <a:extLst>
              <a:ext uri="{FF2B5EF4-FFF2-40B4-BE49-F238E27FC236}">
                <a16:creationId xmlns:a16="http://schemas.microsoft.com/office/drawing/2014/main" id="{7E60B02C-477B-4840-A449-3EA3CC5C9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54320"/>
            <a:ext cx="1202760" cy="1603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8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0858F028-8BD2-485E-AC21-4BCC4130AED8}"/>
              </a:ext>
            </a:extLst>
          </p:cNvPr>
          <p:cNvSpPr/>
          <p:nvPr/>
        </p:nvSpPr>
        <p:spPr>
          <a:xfrm flipH="1">
            <a:off x="4536830" y="234462"/>
            <a:ext cx="4665782" cy="2555630"/>
          </a:xfrm>
          <a:prstGeom prst="wedgeEllipseCallou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ru-RU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Там есть сцена и кулисы, </a:t>
            </a:r>
          </a:p>
          <a:p>
            <a:pPr algn="ctr">
              <a:lnSpc>
                <a:spcPct val="115000"/>
              </a:lnSpc>
            </a:pPr>
            <a:r>
              <a:rPr lang="ru-RU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 актёры,  и актрисы,</a:t>
            </a:r>
          </a:p>
          <a:p>
            <a:pPr algn="ctr">
              <a:lnSpc>
                <a:spcPct val="115000"/>
              </a:lnSpc>
            </a:pPr>
            <a:r>
              <a:rPr lang="ru-RU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Есть афиша и антракт,</a:t>
            </a:r>
          </a:p>
          <a:p>
            <a:pPr algn="ctr">
              <a:lnSpc>
                <a:spcPct val="115000"/>
              </a:lnSpc>
            </a:pPr>
            <a:r>
              <a:rPr lang="ru-RU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Декорации, аншлаг. </a:t>
            </a:r>
          </a:p>
          <a:p>
            <a:pPr algn="ctr">
              <a:lnSpc>
                <a:spcPct val="115000"/>
              </a:lnSpc>
            </a:pPr>
            <a:r>
              <a:rPr lang="ru-RU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И, конечно же, премьера!</a:t>
            </a:r>
          </a:p>
          <a:p>
            <a:pPr algn="ctr"/>
            <a:r>
              <a:rPr lang="ru-RU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Догадались вы, наверно… 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501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6413168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&amp;quot;Живые дома Урала&amp;quot;">
            <a:extLst>
              <a:ext uri="{FF2B5EF4-FFF2-40B4-BE49-F238E27FC236}">
                <a16:creationId xmlns:a16="http://schemas.microsoft.com/office/drawing/2014/main" id="{801AF9F7-E36C-4BD7-AE40-103B423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6" y="4313736"/>
            <a:ext cx="1195826" cy="89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зей спортивного общества «Динамо» в Екатеринбурге — Наш Урал">
            <a:extLst>
              <a:ext uri="{FF2B5EF4-FFF2-40B4-BE49-F238E27FC236}">
                <a16:creationId xmlns:a16="http://schemas.microsoft.com/office/drawing/2014/main" id="{90F6B19C-B19D-4400-B99C-07D62F4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27" y="5488703"/>
            <a:ext cx="1627669" cy="122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ралмашзавод запустил проекты цифровизации производства | Промышленность |  АиФ Урал">
            <a:extLst>
              <a:ext uri="{FF2B5EF4-FFF2-40B4-BE49-F238E27FC236}">
                <a16:creationId xmlns:a16="http://schemas.microsoft.com/office/drawing/2014/main" id="{8250D2CF-7528-47AA-B0C4-1AA90A88D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/>
          <a:stretch/>
        </p:blipFill>
        <p:spPr bwMode="auto">
          <a:xfrm>
            <a:off x="9517589" y="5461187"/>
            <a:ext cx="1358902" cy="118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Екатеринбургский зоопарк, зоопарк, Россия, Свердловская область,  Екатеринбург, улица Мамина-Сибиряка — Яндекс.Карты">
            <a:extLst>
              <a:ext uri="{FF2B5EF4-FFF2-40B4-BE49-F238E27FC236}">
                <a16:creationId xmlns:a16="http://schemas.microsoft.com/office/drawing/2014/main" id="{7DF8491D-624E-4604-BB2A-DAFB28AD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2" y="79686"/>
            <a:ext cx="1416492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Центральная городская библиотека им. А.И. … | Екатеринбург">
            <a:extLst>
              <a:ext uri="{FF2B5EF4-FFF2-40B4-BE49-F238E27FC236}">
                <a16:creationId xmlns:a16="http://schemas.microsoft.com/office/drawing/2014/main" id="{5804855D-9FAE-45E3-9532-900EE233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52" y="4762171"/>
            <a:ext cx="1358902" cy="108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ткрытая смотровая площадка в Бизнес - Центре Высоцкий, г. Екатеринбург |  отзывы">
            <a:extLst>
              <a:ext uri="{FF2B5EF4-FFF2-40B4-BE49-F238E27FC236}">
                <a16:creationId xmlns:a16="http://schemas.microsoft.com/office/drawing/2014/main" id="{26551F19-62E1-4066-BD3E-70AB845E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65" y="5056107"/>
            <a:ext cx="1287531" cy="1287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ountain In Yekaterinburg Dendrological Park (Dendropark) Is A Public Park  In The Center Of Yekaterinburg City, Russia. Stock Photo, Picture And  Royalty Free Image. Image 68083016.">
            <a:extLst>
              <a:ext uri="{FF2B5EF4-FFF2-40B4-BE49-F238E27FC236}">
                <a16:creationId xmlns:a16="http://schemas.microsoft.com/office/drawing/2014/main" id="{AC8A9127-DEEA-4B60-BF18-9D2E57C5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014"/>
            <a:ext cx="1571261" cy="104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лотинка: описание, адрес, время и режим работы 2021">
            <a:extLst>
              <a:ext uri="{FF2B5EF4-FFF2-40B4-BE49-F238E27FC236}">
                <a16:creationId xmlns:a16="http://schemas.microsoft.com/office/drawing/2014/main" id="{6E782BA4-9AF1-41F0-9B11-0E5AB68F7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491" y="64380"/>
            <a:ext cx="2128286" cy="1138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Обзорная экскурсия по Екатеринбургу с посещением границы Европы и Азии |  Екатеринбург Панавто">
            <a:extLst>
              <a:ext uri="{FF2B5EF4-FFF2-40B4-BE49-F238E27FC236}">
                <a16:creationId xmlns:a16="http://schemas.microsoft.com/office/drawing/2014/main" id="{7F81DAA5-F3B8-4689-988C-B772E0F9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03" y="1220303"/>
            <a:ext cx="1358902" cy="1001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Знакомство с Екатеринбургом: Главпочтамт | Новости Нижнего Тагила и  Свердловской области - Агентство новостей «Между строк»">
            <a:extLst>
              <a:ext uri="{FF2B5EF4-FFF2-40B4-BE49-F238E27FC236}">
                <a16:creationId xmlns:a16="http://schemas.microsoft.com/office/drawing/2014/main" id="{7E60B02C-477B-4840-A449-3EA3CC5C9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54320"/>
            <a:ext cx="1202760" cy="1603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Чем удивит ТЮЗ в следующем сезоне? - Новости - Администрация Кировского  района">
            <a:extLst>
              <a:ext uri="{FF2B5EF4-FFF2-40B4-BE49-F238E27FC236}">
                <a16:creationId xmlns:a16="http://schemas.microsoft.com/office/drawing/2014/main" id="{74D09C46-2695-44CD-B623-675E5D67A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2" y="1267841"/>
            <a:ext cx="1242479" cy="1396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609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B5F70FCD-F839-40B9-8741-BA1242E4D971}"/>
              </a:ext>
            </a:extLst>
          </p:cNvPr>
          <p:cNvSpPr/>
          <p:nvPr/>
        </p:nvSpPr>
        <p:spPr>
          <a:xfrm>
            <a:off x="2497013" y="106393"/>
            <a:ext cx="5134708" cy="1723291"/>
          </a:xfrm>
          <a:prstGeom prst="wedgeEllipseCallou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В таком порту бывал мой друг,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Где вовсе нет воды вокруг.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Но в этот порт всё время шли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С людьми и грузом корабли.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0858F028-8BD2-485E-AC21-4BCC4130AED8}"/>
              </a:ext>
            </a:extLst>
          </p:cNvPr>
          <p:cNvSpPr/>
          <p:nvPr/>
        </p:nvSpPr>
        <p:spPr>
          <a:xfrm flipH="1">
            <a:off x="3833440" y="1623644"/>
            <a:ext cx="6295293" cy="1805355"/>
          </a:xfrm>
          <a:prstGeom prst="wedgeEllipseCallou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Здесь отгадать обязательно нужно вам</a:t>
            </a:r>
            <a:br>
              <a:rPr lang="ru-RU">
                <a:latin typeface="Comic Sans MS" panose="030F0702030302020204" pitchFamily="66" charset="0"/>
              </a:rPr>
            </a:br>
            <a:r>
              <a:rPr lang="ru-RU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Крупную станцию флота воздушного</a:t>
            </a:r>
            <a:br>
              <a:rPr lang="ru-RU">
                <a:latin typeface="Comic Sans MS" panose="030F0702030302020204" pitchFamily="66" charset="0"/>
              </a:rPr>
            </a:br>
            <a:r>
              <a:rPr lang="ru-RU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С местом посадки, стоянки, отлёта</a:t>
            </a:r>
            <a:br>
              <a:rPr lang="ru-RU">
                <a:latin typeface="Comic Sans MS" panose="030F0702030302020204" pitchFamily="66" charset="0"/>
              </a:rPr>
            </a:br>
            <a:r>
              <a:rPr lang="ru-RU" b="0" i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Для пассажиров и самолёта.</a:t>
            </a:r>
            <a:endParaRPr lang="ru-RU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5940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7918206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Э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Р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О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П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О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Р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&amp;quot;Живые дома Урала&amp;quot;">
            <a:extLst>
              <a:ext uri="{FF2B5EF4-FFF2-40B4-BE49-F238E27FC236}">
                <a16:creationId xmlns:a16="http://schemas.microsoft.com/office/drawing/2014/main" id="{801AF9F7-E36C-4BD7-AE40-103B423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6" y="4313736"/>
            <a:ext cx="1195826" cy="89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зей спортивного общества «Динамо» в Екатеринбурге — Наш Урал">
            <a:extLst>
              <a:ext uri="{FF2B5EF4-FFF2-40B4-BE49-F238E27FC236}">
                <a16:creationId xmlns:a16="http://schemas.microsoft.com/office/drawing/2014/main" id="{90F6B19C-B19D-4400-B99C-07D62F4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27" y="5488703"/>
            <a:ext cx="1627669" cy="122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ралмашзавод запустил проекты цифровизации производства | Промышленность |  АиФ Урал">
            <a:extLst>
              <a:ext uri="{FF2B5EF4-FFF2-40B4-BE49-F238E27FC236}">
                <a16:creationId xmlns:a16="http://schemas.microsoft.com/office/drawing/2014/main" id="{8250D2CF-7528-47AA-B0C4-1AA90A88D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/>
          <a:stretch/>
        </p:blipFill>
        <p:spPr bwMode="auto">
          <a:xfrm>
            <a:off x="9517589" y="5461187"/>
            <a:ext cx="1358902" cy="118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Екатеринбургский зоопарк, зоопарк, Россия, Свердловская область,  Екатеринбург, улица Мамина-Сибиряка — Яндекс.Карты">
            <a:extLst>
              <a:ext uri="{FF2B5EF4-FFF2-40B4-BE49-F238E27FC236}">
                <a16:creationId xmlns:a16="http://schemas.microsoft.com/office/drawing/2014/main" id="{7DF8491D-624E-4604-BB2A-DAFB28AD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2" y="79686"/>
            <a:ext cx="1416492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Центральная городская библиотека им. А.И. … | Екатеринбург">
            <a:extLst>
              <a:ext uri="{FF2B5EF4-FFF2-40B4-BE49-F238E27FC236}">
                <a16:creationId xmlns:a16="http://schemas.microsoft.com/office/drawing/2014/main" id="{5804855D-9FAE-45E3-9532-900EE233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52" y="4762171"/>
            <a:ext cx="1358902" cy="108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ткрытая смотровая площадка в Бизнес - Центре Высоцкий, г. Екатеринбург |  отзывы">
            <a:extLst>
              <a:ext uri="{FF2B5EF4-FFF2-40B4-BE49-F238E27FC236}">
                <a16:creationId xmlns:a16="http://schemas.microsoft.com/office/drawing/2014/main" id="{26551F19-62E1-4066-BD3E-70AB845E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65" y="5056107"/>
            <a:ext cx="1287531" cy="1287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ountain In Yekaterinburg Dendrological Park (Dendropark) Is A Public Park  In The Center Of Yekaterinburg City, Russia. Stock Photo, Picture And  Royalty Free Image. Image 68083016.">
            <a:extLst>
              <a:ext uri="{FF2B5EF4-FFF2-40B4-BE49-F238E27FC236}">
                <a16:creationId xmlns:a16="http://schemas.microsoft.com/office/drawing/2014/main" id="{AC8A9127-DEEA-4B60-BF18-9D2E57C5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014"/>
            <a:ext cx="1571261" cy="104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лотинка: описание, адрес, время и режим работы 2021">
            <a:extLst>
              <a:ext uri="{FF2B5EF4-FFF2-40B4-BE49-F238E27FC236}">
                <a16:creationId xmlns:a16="http://schemas.microsoft.com/office/drawing/2014/main" id="{6E782BA4-9AF1-41F0-9B11-0E5AB68F7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491" y="64380"/>
            <a:ext cx="2128286" cy="1138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Обзорная экскурсия по Екатеринбургу с посещением границы Европы и Азии |  Екатеринбург Панавто">
            <a:extLst>
              <a:ext uri="{FF2B5EF4-FFF2-40B4-BE49-F238E27FC236}">
                <a16:creationId xmlns:a16="http://schemas.microsoft.com/office/drawing/2014/main" id="{7F81DAA5-F3B8-4689-988C-B772E0F9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03" y="1220303"/>
            <a:ext cx="1358902" cy="1001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Знакомство с Екатеринбургом: Главпочтамт | Новости Нижнего Тагила и  Свердловской области - Агентство новостей «Между строк»">
            <a:extLst>
              <a:ext uri="{FF2B5EF4-FFF2-40B4-BE49-F238E27FC236}">
                <a16:creationId xmlns:a16="http://schemas.microsoft.com/office/drawing/2014/main" id="{7E60B02C-477B-4840-A449-3EA3CC5C9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54320"/>
            <a:ext cx="1202760" cy="1603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Чем удивит ТЮЗ в следующем сезоне? - Новости - Администрация Кировского  района">
            <a:extLst>
              <a:ext uri="{FF2B5EF4-FFF2-40B4-BE49-F238E27FC236}">
                <a16:creationId xmlns:a16="http://schemas.microsoft.com/office/drawing/2014/main" id="{74D09C46-2695-44CD-B623-675E5D67A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2" y="1267841"/>
            <a:ext cx="1242479" cy="1396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Екатеринбург Кольцово: схема аэропорта">
            <a:extLst>
              <a:ext uri="{FF2B5EF4-FFF2-40B4-BE49-F238E27FC236}">
                <a16:creationId xmlns:a16="http://schemas.microsoft.com/office/drawing/2014/main" id="{813318B5-62B0-4D01-8679-7D1F9B064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22160"/>
          <a:stretch/>
        </p:blipFill>
        <p:spPr bwMode="auto">
          <a:xfrm>
            <a:off x="1462354" y="5846735"/>
            <a:ext cx="1579009" cy="972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999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8574133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90944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B5F70FCD-F839-40B9-8741-BA1242E4D971}"/>
              </a:ext>
            </a:extLst>
          </p:cNvPr>
          <p:cNvSpPr/>
          <p:nvPr/>
        </p:nvSpPr>
        <p:spPr>
          <a:xfrm>
            <a:off x="3692769" y="656492"/>
            <a:ext cx="5322277" cy="2425792"/>
          </a:xfrm>
          <a:prstGeom prst="wedgeEllipseCallou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Бежит, журчит, волнуется. </a:t>
            </a:r>
            <a:endParaRPr lang="ru-RU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 на неё любуются </a:t>
            </a:r>
            <a:endParaRPr lang="ru-RU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Никак не остановится</a:t>
            </a:r>
            <a:endParaRPr lang="ru-RU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Назад не поворотится.</a:t>
            </a:r>
            <a:endParaRPr lang="ru-RU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Какая река снабжает жителей Екатеринбурга пресной водой?</a:t>
            </a:r>
            <a:endParaRPr lang="ru-RU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744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6525858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&amp;quot;Живые дома Урала&amp;quot;">
            <a:extLst>
              <a:ext uri="{FF2B5EF4-FFF2-40B4-BE49-F238E27FC236}">
                <a16:creationId xmlns:a16="http://schemas.microsoft.com/office/drawing/2014/main" id="{801AF9F7-E36C-4BD7-AE40-103B423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6" y="4313736"/>
            <a:ext cx="1195826" cy="89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зей спортивного общества «Динамо» в Екатеринбурге — Наш Урал">
            <a:extLst>
              <a:ext uri="{FF2B5EF4-FFF2-40B4-BE49-F238E27FC236}">
                <a16:creationId xmlns:a16="http://schemas.microsoft.com/office/drawing/2014/main" id="{90F6B19C-B19D-4400-B99C-07D62F4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27" y="5488703"/>
            <a:ext cx="1627669" cy="122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ралмашзавод запустил проекты цифровизации производства | Промышленность |  АиФ Урал">
            <a:extLst>
              <a:ext uri="{FF2B5EF4-FFF2-40B4-BE49-F238E27FC236}">
                <a16:creationId xmlns:a16="http://schemas.microsoft.com/office/drawing/2014/main" id="{8250D2CF-7528-47AA-B0C4-1AA90A88D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/>
          <a:stretch/>
        </p:blipFill>
        <p:spPr bwMode="auto">
          <a:xfrm>
            <a:off x="9517589" y="5461187"/>
            <a:ext cx="1358902" cy="118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Екатеринбургский зоопарк, зоопарк, Россия, Свердловская область,  Екатеринбург, улица Мамина-Сибиряка — Яндекс.Карты">
            <a:extLst>
              <a:ext uri="{FF2B5EF4-FFF2-40B4-BE49-F238E27FC236}">
                <a16:creationId xmlns:a16="http://schemas.microsoft.com/office/drawing/2014/main" id="{7DF8491D-624E-4604-BB2A-DAFB28AD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2" y="79686"/>
            <a:ext cx="1416492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Центральная городская библиотека им. А.И. … | Екатеринбург">
            <a:extLst>
              <a:ext uri="{FF2B5EF4-FFF2-40B4-BE49-F238E27FC236}">
                <a16:creationId xmlns:a16="http://schemas.microsoft.com/office/drawing/2014/main" id="{5804855D-9FAE-45E3-9532-900EE233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52" y="4762171"/>
            <a:ext cx="1358902" cy="108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ткрытая смотровая площадка в Бизнес - Центре Высоцкий, г. Екатеринбург |  отзывы">
            <a:extLst>
              <a:ext uri="{FF2B5EF4-FFF2-40B4-BE49-F238E27FC236}">
                <a16:creationId xmlns:a16="http://schemas.microsoft.com/office/drawing/2014/main" id="{26551F19-62E1-4066-BD3E-70AB845E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65" y="5056107"/>
            <a:ext cx="1287531" cy="1287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ountain In Yekaterinburg Dendrological Park (Dendropark) Is A Public Park  In The Center Of Yekaterinburg City, Russia. Stock Photo, Picture And  Royalty Free Image. Image 68083016.">
            <a:extLst>
              <a:ext uri="{FF2B5EF4-FFF2-40B4-BE49-F238E27FC236}">
                <a16:creationId xmlns:a16="http://schemas.microsoft.com/office/drawing/2014/main" id="{AC8A9127-DEEA-4B60-BF18-9D2E57C5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014"/>
            <a:ext cx="1571261" cy="104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лотинка: описание, адрес, время и режим работы 2021">
            <a:extLst>
              <a:ext uri="{FF2B5EF4-FFF2-40B4-BE49-F238E27FC236}">
                <a16:creationId xmlns:a16="http://schemas.microsoft.com/office/drawing/2014/main" id="{6E782BA4-9AF1-41F0-9B11-0E5AB68F7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491" y="64380"/>
            <a:ext cx="2128286" cy="1138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Обзорная экскурсия по Екатеринбургу с посещением границы Европы и Азии |  Екатеринбург Панавто">
            <a:extLst>
              <a:ext uri="{FF2B5EF4-FFF2-40B4-BE49-F238E27FC236}">
                <a16:creationId xmlns:a16="http://schemas.microsoft.com/office/drawing/2014/main" id="{7F81DAA5-F3B8-4689-988C-B772E0F9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03" y="1220303"/>
            <a:ext cx="1358902" cy="1001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Знакомство с Екатеринбургом: Главпочтамт | Новости Нижнего Тагила и  Свердловской области - Агентство новостей «Между строк»">
            <a:extLst>
              <a:ext uri="{FF2B5EF4-FFF2-40B4-BE49-F238E27FC236}">
                <a16:creationId xmlns:a16="http://schemas.microsoft.com/office/drawing/2014/main" id="{7E60B02C-477B-4840-A449-3EA3CC5C9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54320"/>
            <a:ext cx="1202760" cy="1603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Чем удивит ТЮЗ в следующем сезоне? - Новости - Администрация Кировского  района">
            <a:extLst>
              <a:ext uri="{FF2B5EF4-FFF2-40B4-BE49-F238E27FC236}">
                <a16:creationId xmlns:a16="http://schemas.microsoft.com/office/drawing/2014/main" id="{74D09C46-2695-44CD-B623-675E5D67A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2" y="1267841"/>
            <a:ext cx="1242479" cy="1396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Екатеринбург Кольцово: схема аэропорта">
            <a:extLst>
              <a:ext uri="{FF2B5EF4-FFF2-40B4-BE49-F238E27FC236}">
                <a16:creationId xmlns:a16="http://schemas.microsoft.com/office/drawing/2014/main" id="{813318B5-62B0-4D01-8679-7D1F9B064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22160"/>
          <a:stretch/>
        </p:blipFill>
        <p:spPr bwMode="auto">
          <a:xfrm>
            <a:off x="1462354" y="5846735"/>
            <a:ext cx="1579009" cy="972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Набережная реки Исеть - Изображение Плотина Городского пруда на реке Исеть,  Екатеринбург - Tripadvisor">
            <a:extLst>
              <a:ext uri="{FF2B5EF4-FFF2-40B4-BE49-F238E27FC236}">
                <a16:creationId xmlns:a16="http://schemas.microsoft.com/office/drawing/2014/main" id="{31154DDD-C2E8-472D-87E9-0379D7A09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29" y="5636079"/>
            <a:ext cx="1614251" cy="1212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67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0858F028-8BD2-485E-AC21-4BCC4130AED8}"/>
              </a:ext>
            </a:extLst>
          </p:cNvPr>
          <p:cNvSpPr/>
          <p:nvPr/>
        </p:nvSpPr>
        <p:spPr>
          <a:xfrm flipH="1">
            <a:off x="5087814" y="234462"/>
            <a:ext cx="4114799" cy="2555630"/>
          </a:xfrm>
          <a:prstGeom prst="wedgeEllipseCallou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</a:pPr>
            <a:r>
              <a:rPr lang="ru-RU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Это чудо из бетона </a:t>
            </a:r>
          </a:p>
          <a:p>
            <a:pPr algn="ctr">
              <a:lnSpc>
                <a:spcPct val="115000"/>
              </a:lnSpc>
            </a:pPr>
            <a:r>
              <a:rPr lang="ru-RU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Любят жители района,</a:t>
            </a:r>
          </a:p>
          <a:p>
            <a:pPr algn="ctr">
              <a:lnSpc>
                <a:spcPct val="115000"/>
              </a:lnSpc>
            </a:pPr>
            <a:r>
              <a:rPr lang="ru-RU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Белым цветом ослепляет,</a:t>
            </a:r>
          </a:p>
          <a:p>
            <a:pPr algn="ctr">
              <a:lnSpc>
                <a:spcPct val="115000"/>
              </a:lnSpc>
            </a:pPr>
            <a:r>
              <a:rPr lang="ru-RU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Архитектурой удивляет,</a:t>
            </a:r>
          </a:p>
          <a:p>
            <a:pPr algn="ctr">
              <a:lnSpc>
                <a:spcPct val="115000"/>
              </a:lnSpc>
            </a:pPr>
            <a:r>
              <a:rPr lang="ru-RU" sz="180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Букву «Б» напоминает.</a:t>
            </a:r>
          </a:p>
        </p:txBody>
      </p:sp>
    </p:spTree>
    <p:extLst>
      <p:ext uri="{BB962C8B-B14F-4D97-AF65-F5344CB8AC3E}">
        <p14:creationId xmlns:p14="http://schemas.microsoft.com/office/powerpoint/2010/main" val="16197572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130328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&amp;quot;Живые дома Урала&amp;quot;">
            <a:extLst>
              <a:ext uri="{FF2B5EF4-FFF2-40B4-BE49-F238E27FC236}">
                <a16:creationId xmlns:a16="http://schemas.microsoft.com/office/drawing/2014/main" id="{801AF9F7-E36C-4BD7-AE40-103B423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6" y="4313736"/>
            <a:ext cx="1195826" cy="89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зей спортивного общества «Динамо» в Екатеринбурге — Наш Урал">
            <a:extLst>
              <a:ext uri="{FF2B5EF4-FFF2-40B4-BE49-F238E27FC236}">
                <a16:creationId xmlns:a16="http://schemas.microsoft.com/office/drawing/2014/main" id="{90F6B19C-B19D-4400-B99C-07D62F4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27" y="5488703"/>
            <a:ext cx="1627669" cy="122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ралмашзавод запустил проекты цифровизации производства | Промышленность |  АиФ Урал">
            <a:extLst>
              <a:ext uri="{FF2B5EF4-FFF2-40B4-BE49-F238E27FC236}">
                <a16:creationId xmlns:a16="http://schemas.microsoft.com/office/drawing/2014/main" id="{8250D2CF-7528-47AA-B0C4-1AA90A88D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/>
          <a:stretch/>
        </p:blipFill>
        <p:spPr bwMode="auto">
          <a:xfrm>
            <a:off x="9517589" y="5461187"/>
            <a:ext cx="1358902" cy="118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Екатеринбургский зоопарк, зоопарк, Россия, Свердловская область,  Екатеринбург, улица Мамина-Сибиряка — Яндекс.Карты">
            <a:extLst>
              <a:ext uri="{FF2B5EF4-FFF2-40B4-BE49-F238E27FC236}">
                <a16:creationId xmlns:a16="http://schemas.microsoft.com/office/drawing/2014/main" id="{7DF8491D-624E-4604-BB2A-DAFB28AD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2" y="79686"/>
            <a:ext cx="1416492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Центральная городская библиотека им. А.И. … | Екатеринбург">
            <a:extLst>
              <a:ext uri="{FF2B5EF4-FFF2-40B4-BE49-F238E27FC236}">
                <a16:creationId xmlns:a16="http://schemas.microsoft.com/office/drawing/2014/main" id="{5804855D-9FAE-45E3-9532-900EE233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52" y="4762171"/>
            <a:ext cx="1358902" cy="108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ткрытая смотровая площадка в Бизнес - Центре Высоцкий, г. Екатеринбург |  отзывы">
            <a:extLst>
              <a:ext uri="{FF2B5EF4-FFF2-40B4-BE49-F238E27FC236}">
                <a16:creationId xmlns:a16="http://schemas.microsoft.com/office/drawing/2014/main" id="{26551F19-62E1-4066-BD3E-70AB845E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65" y="5056107"/>
            <a:ext cx="1287531" cy="1287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ountain In Yekaterinburg Dendrological Park (Dendropark) Is A Public Park  In The Center Of Yekaterinburg City, Russia. Stock Photo, Picture And  Royalty Free Image. Image 68083016.">
            <a:extLst>
              <a:ext uri="{FF2B5EF4-FFF2-40B4-BE49-F238E27FC236}">
                <a16:creationId xmlns:a16="http://schemas.microsoft.com/office/drawing/2014/main" id="{AC8A9127-DEEA-4B60-BF18-9D2E57C5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014"/>
            <a:ext cx="1571261" cy="104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лотинка: описание, адрес, время и режим работы 2021">
            <a:extLst>
              <a:ext uri="{FF2B5EF4-FFF2-40B4-BE49-F238E27FC236}">
                <a16:creationId xmlns:a16="http://schemas.microsoft.com/office/drawing/2014/main" id="{6E782BA4-9AF1-41F0-9B11-0E5AB68F7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491" y="64380"/>
            <a:ext cx="2128286" cy="1138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Обзорная экскурсия по Екатеринбургу с посещением границы Европы и Азии |  Екатеринбург Панавто">
            <a:extLst>
              <a:ext uri="{FF2B5EF4-FFF2-40B4-BE49-F238E27FC236}">
                <a16:creationId xmlns:a16="http://schemas.microsoft.com/office/drawing/2014/main" id="{7F81DAA5-F3B8-4689-988C-B772E0F9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03" y="1220303"/>
            <a:ext cx="1358902" cy="1001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Знакомство с Екатеринбургом: Главпочтамт | Новости Нижнего Тагила и  Свердловской области - Агентство новостей «Между строк»">
            <a:extLst>
              <a:ext uri="{FF2B5EF4-FFF2-40B4-BE49-F238E27FC236}">
                <a16:creationId xmlns:a16="http://schemas.microsoft.com/office/drawing/2014/main" id="{7E60B02C-477B-4840-A449-3EA3CC5C9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54320"/>
            <a:ext cx="1202760" cy="1603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Чем удивит ТЮЗ в следующем сезоне? - Новости - Администрация Кировского  района">
            <a:extLst>
              <a:ext uri="{FF2B5EF4-FFF2-40B4-BE49-F238E27FC236}">
                <a16:creationId xmlns:a16="http://schemas.microsoft.com/office/drawing/2014/main" id="{74D09C46-2695-44CD-B623-675E5D67A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2" y="1267841"/>
            <a:ext cx="1242479" cy="1396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Екатеринбург Кольцово: схема аэропорта">
            <a:extLst>
              <a:ext uri="{FF2B5EF4-FFF2-40B4-BE49-F238E27FC236}">
                <a16:creationId xmlns:a16="http://schemas.microsoft.com/office/drawing/2014/main" id="{813318B5-62B0-4D01-8679-7D1F9B064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22160"/>
          <a:stretch/>
        </p:blipFill>
        <p:spPr bwMode="auto">
          <a:xfrm>
            <a:off x="1462354" y="5846735"/>
            <a:ext cx="1579009" cy="972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Набережная реки Исеть - Изображение Плотина Городского пруда на реке Исеть,  Екатеринбург - Tripadvisor">
            <a:extLst>
              <a:ext uri="{FF2B5EF4-FFF2-40B4-BE49-F238E27FC236}">
                <a16:creationId xmlns:a16="http://schemas.microsoft.com/office/drawing/2014/main" id="{31154DDD-C2E8-472D-87E9-0379D7A09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29" y="5636079"/>
            <a:ext cx="1614251" cy="1212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Белая башня (Екатеринбург) — Википедия">
            <a:extLst>
              <a:ext uri="{FF2B5EF4-FFF2-40B4-BE49-F238E27FC236}">
                <a16:creationId xmlns:a16="http://schemas.microsoft.com/office/drawing/2014/main" id="{D2BE6390-E427-48AA-AC3E-BEFA56D8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107" y="4657202"/>
            <a:ext cx="1104961" cy="1657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36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B5F70FCD-F839-40B9-8741-BA1242E4D971}"/>
              </a:ext>
            </a:extLst>
          </p:cNvPr>
          <p:cNvSpPr/>
          <p:nvPr/>
        </p:nvSpPr>
        <p:spPr>
          <a:xfrm>
            <a:off x="3692769" y="0"/>
            <a:ext cx="6248400" cy="3082284"/>
          </a:xfrm>
          <a:prstGeom prst="wedgeEllipseCallou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405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Этот дом многоэтажный </a:t>
            </a:r>
            <a:endParaRPr lang="ru-RU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5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Чистый, светлый, очень важный. </a:t>
            </a:r>
            <a:endParaRPr lang="ru-RU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5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Встретишь разных здесь врачей. </a:t>
            </a:r>
            <a:endParaRPr lang="ru-RU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5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Лечат взрослых и детей. </a:t>
            </a:r>
            <a:endParaRPr lang="ru-RU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5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Будете лежать в постели, </a:t>
            </a:r>
            <a:endParaRPr lang="ru-RU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5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Коль серьезно заболели. </a:t>
            </a:r>
            <a:endParaRPr lang="ru-RU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ts val="1405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хотим здесь очутиться! </a:t>
            </a:r>
            <a:endParaRPr lang="ru-RU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Где, скажите-ка? В…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178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728296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&amp;quot;Живые дома Урала&amp;quot;">
            <a:extLst>
              <a:ext uri="{FF2B5EF4-FFF2-40B4-BE49-F238E27FC236}">
                <a16:creationId xmlns:a16="http://schemas.microsoft.com/office/drawing/2014/main" id="{801AF9F7-E36C-4BD7-AE40-103B423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6" y="4313736"/>
            <a:ext cx="1195826" cy="89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зей спортивного общества «Динамо» в Екатеринбурге — Наш Урал">
            <a:extLst>
              <a:ext uri="{FF2B5EF4-FFF2-40B4-BE49-F238E27FC236}">
                <a16:creationId xmlns:a16="http://schemas.microsoft.com/office/drawing/2014/main" id="{90F6B19C-B19D-4400-B99C-07D62F4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27" y="5488703"/>
            <a:ext cx="1627669" cy="122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ралмашзавод запустил проекты цифровизации производства | Промышленность |  АиФ Урал">
            <a:extLst>
              <a:ext uri="{FF2B5EF4-FFF2-40B4-BE49-F238E27FC236}">
                <a16:creationId xmlns:a16="http://schemas.microsoft.com/office/drawing/2014/main" id="{8250D2CF-7528-47AA-B0C4-1AA90A88D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/>
          <a:stretch/>
        </p:blipFill>
        <p:spPr bwMode="auto">
          <a:xfrm>
            <a:off x="9517589" y="5461187"/>
            <a:ext cx="1358902" cy="118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Екатеринбургский зоопарк, зоопарк, Россия, Свердловская область,  Екатеринбург, улица Мамина-Сибиряка — Яндекс.Карты">
            <a:extLst>
              <a:ext uri="{FF2B5EF4-FFF2-40B4-BE49-F238E27FC236}">
                <a16:creationId xmlns:a16="http://schemas.microsoft.com/office/drawing/2014/main" id="{7DF8491D-624E-4604-BB2A-DAFB28AD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2" y="79686"/>
            <a:ext cx="1416492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Центральная городская библиотека им. А.И. … | Екатеринбург">
            <a:extLst>
              <a:ext uri="{FF2B5EF4-FFF2-40B4-BE49-F238E27FC236}">
                <a16:creationId xmlns:a16="http://schemas.microsoft.com/office/drawing/2014/main" id="{5804855D-9FAE-45E3-9532-900EE233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52" y="4762171"/>
            <a:ext cx="1358902" cy="108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ткрытая смотровая площадка в Бизнес - Центре Высоцкий, г. Екатеринбург |  отзывы">
            <a:extLst>
              <a:ext uri="{FF2B5EF4-FFF2-40B4-BE49-F238E27FC236}">
                <a16:creationId xmlns:a16="http://schemas.microsoft.com/office/drawing/2014/main" id="{26551F19-62E1-4066-BD3E-70AB845E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65" y="5056107"/>
            <a:ext cx="1287531" cy="1287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ountain In Yekaterinburg Dendrological Park (Dendropark) Is A Public Park  In The Center Of Yekaterinburg City, Russia. Stock Photo, Picture And  Royalty Free Image. Image 68083016.">
            <a:extLst>
              <a:ext uri="{FF2B5EF4-FFF2-40B4-BE49-F238E27FC236}">
                <a16:creationId xmlns:a16="http://schemas.microsoft.com/office/drawing/2014/main" id="{AC8A9127-DEEA-4B60-BF18-9D2E57C5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014"/>
            <a:ext cx="1571261" cy="104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лотинка: описание, адрес, время и режим работы 2021">
            <a:extLst>
              <a:ext uri="{FF2B5EF4-FFF2-40B4-BE49-F238E27FC236}">
                <a16:creationId xmlns:a16="http://schemas.microsoft.com/office/drawing/2014/main" id="{6E782BA4-9AF1-41F0-9B11-0E5AB68F7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491" y="64380"/>
            <a:ext cx="2128286" cy="1138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Обзорная экскурсия по Екатеринбургу с посещением границы Европы и Азии |  Екатеринбург Панавто">
            <a:extLst>
              <a:ext uri="{FF2B5EF4-FFF2-40B4-BE49-F238E27FC236}">
                <a16:creationId xmlns:a16="http://schemas.microsoft.com/office/drawing/2014/main" id="{7F81DAA5-F3B8-4689-988C-B772E0F9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03" y="1220303"/>
            <a:ext cx="1358902" cy="1001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Знакомство с Екатеринбургом: Главпочтамт | Новости Нижнего Тагила и  Свердловской области - Агентство новостей «Между строк»">
            <a:extLst>
              <a:ext uri="{FF2B5EF4-FFF2-40B4-BE49-F238E27FC236}">
                <a16:creationId xmlns:a16="http://schemas.microsoft.com/office/drawing/2014/main" id="{7E60B02C-477B-4840-A449-3EA3CC5C9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54320"/>
            <a:ext cx="1202760" cy="1603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Чем удивит ТЮЗ в следующем сезоне? - Новости - Администрация Кировского  района">
            <a:extLst>
              <a:ext uri="{FF2B5EF4-FFF2-40B4-BE49-F238E27FC236}">
                <a16:creationId xmlns:a16="http://schemas.microsoft.com/office/drawing/2014/main" id="{74D09C46-2695-44CD-B623-675E5D67A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2" y="1267841"/>
            <a:ext cx="1242479" cy="1396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Екатеринбург Кольцово: схема аэропорта">
            <a:extLst>
              <a:ext uri="{FF2B5EF4-FFF2-40B4-BE49-F238E27FC236}">
                <a16:creationId xmlns:a16="http://schemas.microsoft.com/office/drawing/2014/main" id="{813318B5-62B0-4D01-8679-7D1F9B064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22160"/>
          <a:stretch/>
        </p:blipFill>
        <p:spPr bwMode="auto">
          <a:xfrm>
            <a:off x="1462354" y="5846735"/>
            <a:ext cx="1579009" cy="972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Набережная реки Исеть - Изображение Плотина Городского пруда на реке Исеть,  Екатеринбург - Tripadvisor">
            <a:extLst>
              <a:ext uri="{FF2B5EF4-FFF2-40B4-BE49-F238E27FC236}">
                <a16:creationId xmlns:a16="http://schemas.microsoft.com/office/drawing/2014/main" id="{31154DDD-C2E8-472D-87E9-0379D7A09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29" y="5636079"/>
            <a:ext cx="1614251" cy="1212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Белая башня (Екатеринбург) — Википедия">
            <a:extLst>
              <a:ext uri="{FF2B5EF4-FFF2-40B4-BE49-F238E27FC236}">
                <a16:creationId xmlns:a16="http://schemas.microsoft.com/office/drawing/2014/main" id="{D2BE6390-E427-48AA-AC3E-BEFA56D8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107" y="4657202"/>
            <a:ext cx="1104961" cy="1657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Свердловская областная клиническая больница №1, Волгоградская, 185,  Екатеринбург — 2ГИС">
            <a:extLst>
              <a:ext uri="{FF2B5EF4-FFF2-40B4-BE49-F238E27FC236}">
                <a16:creationId xmlns:a16="http://schemas.microsoft.com/office/drawing/2014/main" id="{B7BA90D1-836C-4C06-AC91-60812FE64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56"/>
          <a:stretch/>
        </p:blipFill>
        <p:spPr bwMode="auto">
          <a:xfrm>
            <a:off x="7658911" y="477587"/>
            <a:ext cx="1930331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68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B5F70FCD-F839-40B9-8741-BA1242E4D971}"/>
              </a:ext>
            </a:extLst>
          </p:cNvPr>
          <p:cNvSpPr/>
          <p:nvPr/>
        </p:nvSpPr>
        <p:spPr>
          <a:xfrm>
            <a:off x="3692769" y="2133600"/>
            <a:ext cx="3950677" cy="1524000"/>
          </a:xfrm>
          <a:prstGeom prst="wedgeEllipseCallou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Реши ребус!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Так называется наш микрорайон и станция метро</a:t>
            </a:r>
          </a:p>
        </p:txBody>
      </p:sp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0858F028-8BD2-485E-AC21-4BCC4130AED8}"/>
              </a:ext>
            </a:extLst>
          </p:cNvPr>
          <p:cNvSpPr/>
          <p:nvPr/>
        </p:nvSpPr>
        <p:spPr>
          <a:xfrm flipH="1">
            <a:off x="4360984" y="351693"/>
            <a:ext cx="5814644" cy="1781907"/>
          </a:xfrm>
          <a:prstGeom prst="wedgeEllipseCallou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BE435D-58C5-4D96-ACD3-3EA902648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65" y="665615"/>
            <a:ext cx="1757680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202577-4710-4363-AEFF-08DCF22AD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9332" y="508452"/>
            <a:ext cx="352425" cy="3143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AE9509-33EE-4A7F-AFDB-820075400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0034" y="508451"/>
            <a:ext cx="352425" cy="3143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5D581D9-3C82-4A36-8CBC-EF2AB7E0D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2728" y="508451"/>
            <a:ext cx="352425" cy="314325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C751B4F-7D64-49FE-BCA0-73E00776A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587" y="508451"/>
            <a:ext cx="1460348" cy="135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5D56D9F-B066-4400-A2E7-07F2A1D05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966" y="351693"/>
            <a:ext cx="352425" cy="3143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39E5FE9-97B3-43A1-ADD8-CA76ACA2EE3E}"/>
              </a:ext>
            </a:extLst>
          </p:cNvPr>
          <p:cNvSpPr txBox="1"/>
          <p:nvPr/>
        </p:nvSpPr>
        <p:spPr>
          <a:xfrm>
            <a:off x="4747672" y="584750"/>
            <a:ext cx="844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У</a:t>
            </a:r>
          </a:p>
        </p:txBody>
      </p:sp>
    </p:spTree>
    <p:extLst>
      <p:ext uri="{BB962C8B-B14F-4D97-AF65-F5344CB8AC3E}">
        <p14:creationId xmlns:p14="http://schemas.microsoft.com/office/powerpoint/2010/main" val="1923041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132072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&amp;quot;Живые дома Урала&amp;quot;">
            <a:extLst>
              <a:ext uri="{FF2B5EF4-FFF2-40B4-BE49-F238E27FC236}">
                <a16:creationId xmlns:a16="http://schemas.microsoft.com/office/drawing/2014/main" id="{801AF9F7-E36C-4BD7-AE40-103B423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6" y="4313736"/>
            <a:ext cx="1195826" cy="89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зей спортивного общества «Динамо» в Екатеринбурге — Наш Урал">
            <a:extLst>
              <a:ext uri="{FF2B5EF4-FFF2-40B4-BE49-F238E27FC236}">
                <a16:creationId xmlns:a16="http://schemas.microsoft.com/office/drawing/2014/main" id="{90F6B19C-B19D-4400-B99C-07D62F4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27" y="5488703"/>
            <a:ext cx="1627669" cy="122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ралмашзавод запустил проекты цифровизации производства | Промышленность |  АиФ Урал">
            <a:extLst>
              <a:ext uri="{FF2B5EF4-FFF2-40B4-BE49-F238E27FC236}">
                <a16:creationId xmlns:a16="http://schemas.microsoft.com/office/drawing/2014/main" id="{8250D2CF-7528-47AA-B0C4-1AA90A88D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/>
          <a:stretch/>
        </p:blipFill>
        <p:spPr bwMode="auto">
          <a:xfrm>
            <a:off x="9517589" y="5461187"/>
            <a:ext cx="1358902" cy="118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Екатеринбургский зоопарк, зоопарк, Россия, Свердловская область,  Екатеринбург, улица Мамина-Сибиряка — Яндекс.Карты">
            <a:extLst>
              <a:ext uri="{FF2B5EF4-FFF2-40B4-BE49-F238E27FC236}">
                <a16:creationId xmlns:a16="http://schemas.microsoft.com/office/drawing/2014/main" id="{7DF8491D-624E-4604-BB2A-DAFB28AD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2" y="79686"/>
            <a:ext cx="1416492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Центральная городская библиотека им. А.И. … | Екатеринбург">
            <a:extLst>
              <a:ext uri="{FF2B5EF4-FFF2-40B4-BE49-F238E27FC236}">
                <a16:creationId xmlns:a16="http://schemas.microsoft.com/office/drawing/2014/main" id="{5804855D-9FAE-45E3-9532-900EE233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52" y="4762171"/>
            <a:ext cx="1358902" cy="108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ткрытая смотровая площадка в Бизнес - Центре Высоцкий, г. Екатеринбург |  отзывы">
            <a:extLst>
              <a:ext uri="{FF2B5EF4-FFF2-40B4-BE49-F238E27FC236}">
                <a16:creationId xmlns:a16="http://schemas.microsoft.com/office/drawing/2014/main" id="{26551F19-62E1-4066-BD3E-70AB845E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65" y="5056107"/>
            <a:ext cx="1287531" cy="1287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ountain In Yekaterinburg Dendrological Park (Dendropark) Is A Public Park  In The Center Of Yekaterinburg City, Russia. Stock Photo, Picture And  Royalty Free Image. Image 68083016.">
            <a:extLst>
              <a:ext uri="{FF2B5EF4-FFF2-40B4-BE49-F238E27FC236}">
                <a16:creationId xmlns:a16="http://schemas.microsoft.com/office/drawing/2014/main" id="{AC8A9127-DEEA-4B60-BF18-9D2E57C5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014"/>
            <a:ext cx="1571261" cy="104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лотинка: описание, адрес, время и режим работы 2021">
            <a:extLst>
              <a:ext uri="{FF2B5EF4-FFF2-40B4-BE49-F238E27FC236}">
                <a16:creationId xmlns:a16="http://schemas.microsoft.com/office/drawing/2014/main" id="{6E782BA4-9AF1-41F0-9B11-0E5AB68F7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491" y="64380"/>
            <a:ext cx="2128286" cy="1138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Обзорная экскурсия по Екатеринбургу с посещением границы Европы и Азии |  Екатеринбург Панавто">
            <a:extLst>
              <a:ext uri="{FF2B5EF4-FFF2-40B4-BE49-F238E27FC236}">
                <a16:creationId xmlns:a16="http://schemas.microsoft.com/office/drawing/2014/main" id="{7F81DAA5-F3B8-4689-988C-B772E0F9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03" y="1220303"/>
            <a:ext cx="1358902" cy="1001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Знакомство с Екатеринбургом: Главпочтамт | Новости Нижнего Тагила и  Свердловской области - Агентство новостей «Между строк»">
            <a:extLst>
              <a:ext uri="{FF2B5EF4-FFF2-40B4-BE49-F238E27FC236}">
                <a16:creationId xmlns:a16="http://schemas.microsoft.com/office/drawing/2014/main" id="{7E60B02C-477B-4840-A449-3EA3CC5C9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54320"/>
            <a:ext cx="1202760" cy="1603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Чем удивит ТЮЗ в следующем сезоне? - Новости - Администрация Кировского  района">
            <a:extLst>
              <a:ext uri="{FF2B5EF4-FFF2-40B4-BE49-F238E27FC236}">
                <a16:creationId xmlns:a16="http://schemas.microsoft.com/office/drawing/2014/main" id="{74D09C46-2695-44CD-B623-675E5D67A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2" y="1267841"/>
            <a:ext cx="1242479" cy="1396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Екатеринбург Кольцово: схема аэропорта">
            <a:extLst>
              <a:ext uri="{FF2B5EF4-FFF2-40B4-BE49-F238E27FC236}">
                <a16:creationId xmlns:a16="http://schemas.microsoft.com/office/drawing/2014/main" id="{813318B5-62B0-4D01-8679-7D1F9B064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22160"/>
          <a:stretch/>
        </p:blipFill>
        <p:spPr bwMode="auto">
          <a:xfrm>
            <a:off x="1462354" y="5846735"/>
            <a:ext cx="1579009" cy="972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Набережная реки Исеть - Изображение Плотина Городского пруда на реке Исеть,  Екатеринбург - Tripadvisor">
            <a:extLst>
              <a:ext uri="{FF2B5EF4-FFF2-40B4-BE49-F238E27FC236}">
                <a16:creationId xmlns:a16="http://schemas.microsoft.com/office/drawing/2014/main" id="{31154DDD-C2E8-472D-87E9-0379D7A09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29" y="5636079"/>
            <a:ext cx="1614251" cy="1212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Белая башня (Екатеринбург) — Википедия">
            <a:extLst>
              <a:ext uri="{FF2B5EF4-FFF2-40B4-BE49-F238E27FC236}">
                <a16:creationId xmlns:a16="http://schemas.microsoft.com/office/drawing/2014/main" id="{D2BE6390-E427-48AA-AC3E-BEFA56D8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107" y="4657202"/>
            <a:ext cx="1104961" cy="1657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Свердловская областная клиническая больница №1, Волгоградская, 185,  Екатеринбург — 2ГИС">
            <a:extLst>
              <a:ext uri="{FF2B5EF4-FFF2-40B4-BE49-F238E27FC236}">
                <a16:creationId xmlns:a16="http://schemas.microsoft.com/office/drawing/2014/main" id="{B7BA90D1-836C-4C06-AC91-60812FE64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56"/>
          <a:stretch/>
        </p:blipFill>
        <p:spPr bwMode="auto">
          <a:xfrm>
            <a:off x="7658911" y="477587"/>
            <a:ext cx="1930331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Купить квартиру на Уралмаше в Екатеринбурге | e1.ru - новости Екатеринбурга">
            <a:extLst>
              <a:ext uri="{FF2B5EF4-FFF2-40B4-BE49-F238E27FC236}">
                <a16:creationId xmlns:a16="http://schemas.microsoft.com/office/drawing/2014/main" id="{C66CBBC9-8326-4A56-BF19-4C1B9EAB8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1"/>
          <a:stretch/>
        </p:blipFill>
        <p:spPr bwMode="auto">
          <a:xfrm>
            <a:off x="2015068" y="643372"/>
            <a:ext cx="1095092" cy="884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53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5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229"/>
          </a:xfrm>
          <a:prstGeom prst="rect">
            <a:avLst/>
          </a:prstGeom>
        </p:spPr>
      </p:pic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0858F028-8BD2-485E-AC21-4BCC4130AED8}"/>
              </a:ext>
            </a:extLst>
          </p:cNvPr>
          <p:cNvSpPr/>
          <p:nvPr/>
        </p:nvSpPr>
        <p:spPr>
          <a:xfrm flipH="1">
            <a:off x="3997570" y="567683"/>
            <a:ext cx="4982308" cy="2180492"/>
          </a:xfrm>
          <a:prstGeom prst="wedgeEllipseCallou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Под землею с давних пор</a:t>
            </a:r>
          </a:p>
          <a:p>
            <a:pPr algn="ctr"/>
            <a:r>
              <a:rPr lang="ru-RU" sz="2000" b="0" i="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Понарыто</a:t>
            </a:r>
            <a:r>
              <a:rPr lang="ru-RU" sz="20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много нор,</a:t>
            </a:r>
          </a:p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И по ним туда-сюда</a:t>
            </a:r>
          </a:p>
          <a:p>
            <a:pPr algn="ctr"/>
            <a:r>
              <a:rPr lang="ru-RU" sz="20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Быстро ездят поезда.</a:t>
            </a:r>
          </a:p>
        </p:txBody>
      </p:sp>
    </p:spTree>
    <p:extLst>
      <p:ext uri="{BB962C8B-B14F-4D97-AF65-F5344CB8AC3E}">
        <p14:creationId xmlns:p14="http://schemas.microsoft.com/office/powerpoint/2010/main" val="10456077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7635848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Е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/>
                        <a:t>Т</a:t>
                      </a:r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>
                          <a:solidFill>
                            <a:srgbClr val="C00000"/>
                          </a:solidFill>
                        </a:rPr>
                        <a:t>Р</a:t>
                      </a:r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&amp;quot;Живые дома Урала&amp;quot;">
            <a:extLst>
              <a:ext uri="{FF2B5EF4-FFF2-40B4-BE49-F238E27FC236}">
                <a16:creationId xmlns:a16="http://schemas.microsoft.com/office/drawing/2014/main" id="{801AF9F7-E36C-4BD7-AE40-103B423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6" y="4313736"/>
            <a:ext cx="1195826" cy="89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зей спортивного общества «Динамо» в Екатеринбурге — Наш Урал">
            <a:extLst>
              <a:ext uri="{FF2B5EF4-FFF2-40B4-BE49-F238E27FC236}">
                <a16:creationId xmlns:a16="http://schemas.microsoft.com/office/drawing/2014/main" id="{90F6B19C-B19D-4400-B99C-07D62F4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27" y="5488703"/>
            <a:ext cx="1627669" cy="122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ралмашзавод запустил проекты цифровизации производства | Промышленность |  АиФ Урал">
            <a:extLst>
              <a:ext uri="{FF2B5EF4-FFF2-40B4-BE49-F238E27FC236}">
                <a16:creationId xmlns:a16="http://schemas.microsoft.com/office/drawing/2014/main" id="{8250D2CF-7528-47AA-B0C4-1AA90A88D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/>
          <a:stretch/>
        </p:blipFill>
        <p:spPr bwMode="auto">
          <a:xfrm>
            <a:off x="9517589" y="5461187"/>
            <a:ext cx="1358902" cy="118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Екатеринбургский зоопарк, зоопарк, Россия, Свердловская область,  Екатеринбург, улица Мамина-Сибиряка — Яндекс.Карты">
            <a:extLst>
              <a:ext uri="{FF2B5EF4-FFF2-40B4-BE49-F238E27FC236}">
                <a16:creationId xmlns:a16="http://schemas.microsoft.com/office/drawing/2014/main" id="{7DF8491D-624E-4604-BB2A-DAFB28AD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2" y="79686"/>
            <a:ext cx="1416492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Центральная городская библиотека им. А.И. … | Екатеринбург">
            <a:extLst>
              <a:ext uri="{FF2B5EF4-FFF2-40B4-BE49-F238E27FC236}">
                <a16:creationId xmlns:a16="http://schemas.microsoft.com/office/drawing/2014/main" id="{5804855D-9FAE-45E3-9532-900EE233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52" y="4762171"/>
            <a:ext cx="1358902" cy="108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ткрытая смотровая площадка в Бизнес - Центре Высоцкий, г. Екатеринбург |  отзывы">
            <a:extLst>
              <a:ext uri="{FF2B5EF4-FFF2-40B4-BE49-F238E27FC236}">
                <a16:creationId xmlns:a16="http://schemas.microsoft.com/office/drawing/2014/main" id="{26551F19-62E1-4066-BD3E-70AB845E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65" y="5056107"/>
            <a:ext cx="1287531" cy="1287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ountain In Yekaterinburg Dendrological Park (Dendropark) Is A Public Park  In The Center Of Yekaterinburg City, Russia. Stock Photo, Picture And  Royalty Free Image. Image 68083016.">
            <a:extLst>
              <a:ext uri="{FF2B5EF4-FFF2-40B4-BE49-F238E27FC236}">
                <a16:creationId xmlns:a16="http://schemas.microsoft.com/office/drawing/2014/main" id="{AC8A9127-DEEA-4B60-BF18-9D2E57C5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014"/>
            <a:ext cx="1571261" cy="104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лотинка: описание, адрес, время и режим работы 2021">
            <a:extLst>
              <a:ext uri="{FF2B5EF4-FFF2-40B4-BE49-F238E27FC236}">
                <a16:creationId xmlns:a16="http://schemas.microsoft.com/office/drawing/2014/main" id="{6E782BA4-9AF1-41F0-9B11-0E5AB68F7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491" y="64380"/>
            <a:ext cx="2128286" cy="1138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Обзорная экскурсия по Екатеринбургу с посещением границы Европы и Азии |  Екатеринбург Панавто">
            <a:extLst>
              <a:ext uri="{FF2B5EF4-FFF2-40B4-BE49-F238E27FC236}">
                <a16:creationId xmlns:a16="http://schemas.microsoft.com/office/drawing/2014/main" id="{7F81DAA5-F3B8-4689-988C-B772E0F9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03" y="1220303"/>
            <a:ext cx="1358902" cy="1001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Знакомство с Екатеринбургом: Главпочтамт | Новости Нижнего Тагила и  Свердловской области - Агентство новостей «Между строк»">
            <a:extLst>
              <a:ext uri="{FF2B5EF4-FFF2-40B4-BE49-F238E27FC236}">
                <a16:creationId xmlns:a16="http://schemas.microsoft.com/office/drawing/2014/main" id="{7E60B02C-477B-4840-A449-3EA3CC5C9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54320"/>
            <a:ext cx="1202760" cy="1603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Чем удивит ТЮЗ в следующем сезоне? - Новости - Администрация Кировского  района">
            <a:extLst>
              <a:ext uri="{FF2B5EF4-FFF2-40B4-BE49-F238E27FC236}">
                <a16:creationId xmlns:a16="http://schemas.microsoft.com/office/drawing/2014/main" id="{74D09C46-2695-44CD-B623-675E5D67A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2" y="1267841"/>
            <a:ext cx="1242479" cy="1396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Екатеринбург Кольцово: схема аэропорта">
            <a:extLst>
              <a:ext uri="{FF2B5EF4-FFF2-40B4-BE49-F238E27FC236}">
                <a16:creationId xmlns:a16="http://schemas.microsoft.com/office/drawing/2014/main" id="{813318B5-62B0-4D01-8679-7D1F9B064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22160"/>
          <a:stretch/>
        </p:blipFill>
        <p:spPr bwMode="auto">
          <a:xfrm>
            <a:off x="1462354" y="5846735"/>
            <a:ext cx="1579009" cy="972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Набережная реки Исеть - Изображение Плотина Городского пруда на реке Исеть,  Екатеринбург - Tripadvisor">
            <a:extLst>
              <a:ext uri="{FF2B5EF4-FFF2-40B4-BE49-F238E27FC236}">
                <a16:creationId xmlns:a16="http://schemas.microsoft.com/office/drawing/2014/main" id="{31154DDD-C2E8-472D-87E9-0379D7A09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29" y="5636079"/>
            <a:ext cx="1614251" cy="1212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Белая башня (Екатеринбург) — Википедия">
            <a:extLst>
              <a:ext uri="{FF2B5EF4-FFF2-40B4-BE49-F238E27FC236}">
                <a16:creationId xmlns:a16="http://schemas.microsoft.com/office/drawing/2014/main" id="{D2BE6390-E427-48AA-AC3E-BEFA56D8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107" y="4657202"/>
            <a:ext cx="1104961" cy="1657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Свердловская областная клиническая больница №1, Волгоградская, 185,  Екатеринбург — 2ГИС">
            <a:extLst>
              <a:ext uri="{FF2B5EF4-FFF2-40B4-BE49-F238E27FC236}">
                <a16:creationId xmlns:a16="http://schemas.microsoft.com/office/drawing/2014/main" id="{B7BA90D1-836C-4C06-AC91-60812FE64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56"/>
          <a:stretch/>
        </p:blipFill>
        <p:spPr bwMode="auto">
          <a:xfrm>
            <a:off x="7658911" y="477587"/>
            <a:ext cx="1930331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Купить квартиру на Уралмаше в Екатеринбурге | e1.ru - новости Екатеринбурга">
            <a:extLst>
              <a:ext uri="{FF2B5EF4-FFF2-40B4-BE49-F238E27FC236}">
                <a16:creationId xmlns:a16="http://schemas.microsoft.com/office/drawing/2014/main" id="{C66CBBC9-8326-4A56-BF19-4C1B9EAB8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1"/>
          <a:stretch/>
        </p:blipFill>
        <p:spPr bwMode="auto">
          <a:xfrm>
            <a:off x="2015068" y="643372"/>
            <a:ext cx="1095092" cy="884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Проспект Космонавтов | Екатеринбург | Прогулки по метро">
            <a:extLst>
              <a:ext uri="{FF2B5EF4-FFF2-40B4-BE49-F238E27FC236}">
                <a16:creationId xmlns:a16="http://schemas.microsoft.com/office/drawing/2014/main" id="{51C570D9-0382-47D7-BCCF-05D7E9CF3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29" y="128633"/>
            <a:ext cx="1518181" cy="1012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17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6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B5F70FCD-F839-40B9-8741-BA1242E4D971}"/>
              </a:ext>
            </a:extLst>
          </p:cNvPr>
          <p:cNvSpPr/>
          <p:nvPr/>
        </p:nvSpPr>
        <p:spPr>
          <a:xfrm>
            <a:off x="3692769" y="679938"/>
            <a:ext cx="4900246" cy="2402346"/>
          </a:xfrm>
          <a:prstGeom prst="wedgeEllipseCallou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приезжих этот дом</a:t>
            </a:r>
            <a:endParaRPr lang="ru-RU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Служит временным жильем. </a:t>
            </a:r>
            <a:endParaRPr lang="ru-RU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центре города стоит,</a:t>
            </a:r>
            <a:endParaRPr lang="ru-RU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Имя как река звучит. </a:t>
            </a:r>
            <a:endParaRPr lang="ru-RU" sz="1800" dirty="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4379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B5F70FCD-F839-40B9-8741-BA1242E4D971}"/>
              </a:ext>
            </a:extLst>
          </p:cNvPr>
          <p:cNvSpPr/>
          <p:nvPr/>
        </p:nvSpPr>
        <p:spPr>
          <a:xfrm>
            <a:off x="3692769" y="1781908"/>
            <a:ext cx="4419600" cy="1300376"/>
          </a:xfrm>
          <a:prstGeom prst="wedgeEllipseCallou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Я на город посмотрю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О погоде расскажу</a:t>
            </a:r>
          </a:p>
        </p:txBody>
      </p:sp>
    </p:spTree>
    <p:extLst>
      <p:ext uri="{BB962C8B-B14F-4D97-AF65-F5344CB8AC3E}">
        <p14:creationId xmlns:p14="http://schemas.microsoft.com/office/powerpoint/2010/main" val="28315537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8439636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&amp;quot;Живые дома Урала&amp;quot;">
            <a:extLst>
              <a:ext uri="{FF2B5EF4-FFF2-40B4-BE49-F238E27FC236}">
                <a16:creationId xmlns:a16="http://schemas.microsoft.com/office/drawing/2014/main" id="{801AF9F7-E36C-4BD7-AE40-103B423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6" y="4313736"/>
            <a:ext cx="1195826" cy="89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зей спортивного общества «Динамо» в Екатеринбурге — Наш Урал">
            <a:extLst>
              <a:ext uri="{FF2B5EF4-FFF2-40B4-BE49-F238E27FC236}">
                <a16:creationId xmlns:a16="http://schemas.microsoft.com/office/drawing/2014/main" id="{90F6B19C-B19D-4400-B99C-07D62F4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27" y="5488703"/>
            <a:ext cx="1627669" cy="122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ралмашзавод запустил проекты цифровизации производства | Промышленность |  АиФ Урал">
            <a:extLst>
              <a:ext uri="{FF2B5EF4-FFF2-40B4-BE49-F238E27FC236}">
                <a16:creationId xmlns:a16="http://schemas.microsoft.com/office/drawing/2014/main" id="{8250D2CF-7528-47AA-B0C4-1AA90A88D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/>
          <a:stretch/>
        </p:blipFill>
        <p:spPr bwMode="auto">
          <a:xfrm>
            <a:off x="9517589" y="5461187"/>
            <a:ext cx="1358902" cy="118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Екатеринбургский зоопарк, зоопарк, Россия, Свердловская область,  Екатеринбург, улица Мамина-Сибиряка — Яндекс.Карты">
            <a:extLst>
              <a:ext uri="{FF2B5EF4-FFF2-40B4-BE49-F238E27FC236}">
                <a16:creationId xmlns:a16="http://schemas.microsoft.com/office/drawing/2014/main" id="{7DF8491D-624E-4604-BB2A-DAFB28AD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2" y="79686"/>
            <a:ext cx="1416492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Центральная городская библиотека им. А.И. … | Екатеринбург">
            <a:extLst>
              <a:ext uri="{FF2B5EF4-FFF2-40B4-BE49-F238E27FC236}">
                <a16:creationId xmlns:a16="http://schemas.microsoft.com/office/drawing/2014/main" id="{5804855D-9FAE-45E3-9532-900EE233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52" y="4762171"/>
            <a:ext cx="1358902" cy="108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ткрытая смотровая площадка в Бизнес - Центре Высоцкий, г. Екатеринбург |  отзывы">
            <a:extLst>
              <a:ext uri="{FF2B5EF4-FFF2-40B4-BE49-F238E27FC236}">
                <a16:creationId xmlns:a16="http://schemas.microsoft.com/office/drawing/2014/main" id="{26551F19-62E1-4066-BD3E-70AB845E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65" y="5056107"/>
            <a:ext cx="1287531" cy="1287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ountain In Yekaterinburg Dendrological Park (Dendropark) Is A Public Park  In The Center Of Yekaterinburg City, Russia. Stock Photo, Picture And  Royalty Free Image. Image 68083016.">
            <a:extLst>
              <a:ext uri="{FF2B5EF4-FFF2-40B4-BE49-F238E27FC236}">
                <a16:creationId xmlns:a16="http://schemas.microsoft.com/office/drawing/2014/main" id="{AC8A9127-DEEA-4B60-BF18-9D2E57C5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014"/>
            <a:ext cx="1571261" cy="104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лотинка: описание, адрес, время и режим работы 2021">
            <a:extLst>
              <a:ext uri="{FF2B5EF4-FFF2-40B4-BE49-F238E27FC236}">
                <a16:creationId xmlns:a16="http://schemas.microsoft.com/office/drawing/2014/main" id="{6E782BA4-9AF1-41F0-9B11-0E5AB68F7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491" y="64380"/>
            <a:ext cx="2128286" cy="1138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Обзорная экскурсия по Екатеринбургу с посещением границы Европы и Азии |  Екатеринбург Панавто">
            <a:extLst>
              <a:ext uri="{FF2B5EF4-FFF2-40B4-BE49-F238E27FC236}">
                <a16:creationId xmlns:a16="http://schemas.microsoft.com/office/drawing/2014/main" id="{7F81DAA5-F3B8-4689-988C-B772E0F9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03" y="1220303"/>
            <a:ext cx="1358902" cy="1001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Знакомство с Екатеринбургом: Главпочтамт | Новости Нижнего Тагила и  Свердловской области - Агентство новостей «Между строк»">
            <a:extLst>
              <a:ext uri="{FF2B5EF4-FFF2-40B4-BE49-F238E27FC236}">
                <a16:creationId xmlns:a16="http://schemas.microsoft.com/office/drawing/2014/main" id="{7E60B02C-477B-4840-A449-3EA3CC5C9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54320"/>
            <a:ext cx="1202760" cy="1603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Чем удивит ТЮЗ в следующем сезоне? - Новости - Администрация Кировского  района">
            <a:extLst>
              <a:ext uri="{FF2B5EF4-FFF2-40B4-BE49-F238E27FC236}">
                <a16:creationId xmlns:a16="http://schemas.microsoft.com/office/drawing/2014/main" id="{74D09C46-2695-44CD-B623-675E5D67A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2" y="1267841"/>
            <a:ext cx="1242479" cy="1396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Екатеринбург Кольцово: схема аэропорта">
            <a:extLst>
              <a:ext uri="{FF2B5EF4-FFF2-40B4-BE49-F238E27FC236}">
                <a16:creationId xmlns:a16="http://schemas.microsoft.com/office/drawing/2014/main" id="{813318B5-62B0-4D01-8679-7D1F9B064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22160"/>
          <a:stretch/>
        </p:blipFill>
        <p:spPr bwMode="auto">
          <a:xfrm>
            <a:off x="1462354" y="5846735"/>
            <a:ext cx="1579009" cy="972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Набережная реки Исеть - Изображение Плотина Городского пруда на реке Исеть,  Екатеринбург - Tripadvisor">
            <a:extLst>
              <a:ext uri="{FF2B5EF4-FFF2-40B4-BE49-F238E27FC236}">
                <a16:creationId xmlns:a16="http://schemas.microsoft.com/office/drawing/2014/main" id="{31154DDD-C2E8-472D-87E9-0379D7A09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29" y="5636079"/>
            <a:ext cx="1614251" cy="1212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Белая башня (Екатеринбург) — Википедия">
            <a:extLst>
              <a:ext uri="{FF2B5EF4-FFF2-40B4-BE49-F238E27FC236}">
                <a16:creationId xmlns:a16="http://schemas.microsoft.com/office/drawing/2014/main" id="{D2BE6390-E427-48AA-AC3E-BEFA56D8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107" y="4657202"/>
            <a:ext cx="1104961" cy="1657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Свердловская областная клиническая больница №1, Волгоградская, 185,  Екатеринбург — 2ГИС">
            <a:extLst>
              <a:ext uri="{FF2B5EF4-FFF2-40B4-BE49-F238E27FC236}">
                <a16:creationId xmlns:a16="http://schemas.microsoft.com/office/drawing/2014/main" id="{B7BA90D1-836C-4C06-AC91-60812FE64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56"/>
          <a:stretch/>
        </p:blipFill>
        <p:spPr bwMode="auto">
          <a:xfrm>
            <a:off x="7658911" y="477587"/>
            <a:ext cx="1930331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Купить квартиру на Уралмаше в Екатеринбурге | e1.ru - новости Екатеринбурга">
            <a:extLst>
              <a:ext uri="{FF2B5EF4-FFF2-40B4-BE49-F238E27FC236}">
                <a16:creationId xmlns:a16="http://schemas.microsoft.com/office/drawing/2014/main" id="{C66CBBC9-8326-4A56-BF19-4C1B9EAB8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1"/>
          <a:stretch/>
        </p:blipFill>
        <p:spPr bwMode="auto">
          <a:xfrm>
            <a:off x="2015068" y="643372"/>
            <a:ext cx="1095092" cy="884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Проспект Космонавтов | Екатеринбург | Прогулки по метро">
            <a:extLst>
              <a:ext uri="{FF2B5EF4-FFF2-40B4-BE49-F238E27FC236}">
                <a16:creationId xmlns:a16="http://schemas.microsoft.com/office/drawing/2014/main" id="{51C570D9-0382-47D7-BCCF-05D7E9CF3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29" y="128633"/>
            <a:ext cx="1518181" cy="1012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Метеогорка">
            <a:extLst>
              <a:ext uri="{FF2B5EF4-FFF2-40B4-BE49-F238E27FC236}">
                <a16:creationId xmlns:a16="http://schemas.microsoft.com/office/drawing/2014/main" id="{A739E67B-21CA-4F0C-B6C8-7AB1C22A6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305" y="714242"/>
            <a:ext cx="1519780" cy="1012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58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0858F028-8BD2-485E-AC21-4BCC4130AED8}"/>
              </a:ext>
            </a:extLst>
          </p:cNvPr>
          <p:cNvSpPr/>
          <p:nvPr/>
        </p:nvSpPr>
        <p:spPr>
          <a:xfrm flipH="1">
            <a:off x="5064368" y="586154"/>
            <a:ext cx="4138243" cy="2203938"/>
          </a:xfrm>
          <a:prstGeom prst="wedgeEllipseCallou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Ну и башня, высока!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Подпирает облака!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Подает она сигнал,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Техника старается.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И у нас ТВ-канал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Дома принимается.</a:t>
            </a:r>
          </a:p>
        </p:txBody>
      </p:sp>
    </p:spTree>
    <p:extLst>
      <p:ext uri="{BB962C8B-B14F-4D97-AF65-F5344CB8AC3E}">
        <p14:creationId xmlns:p14="http://schemas.microsoft.com/office/powerpoint/2010/main" val="33593378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8338597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П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0" dirty="0">
                          <a:solidFill>
                            <a:schemeClr val="tx1"/>
                          </a:solidFill>
                        </a:rPr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З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Ч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Э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Л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Ш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&amp;quot;Живые дома Урала&amp;quot;">
            <a:extLst>
              <a:ext uri="{FF2B5EF4-FFF2-40B4-BE49-F238E27FC236}">
                <a16:creationId xmlns:a16="http://schemas.microsoft.com/office/drawing/2014/main" id="{801AF9F7-E36C-4BD7-AE40-103B423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6" y="4313736"/>
            <a:ext cx="1195826" cy="89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зей спортивного общества «Динамо» в Екатеринбурге — Наш Урал">
            <a:extLst>
              <a:ext uri="{FF2B5EF4-FFF2-40B4-BE49-F238E27FC236}">
                <a16:creationId xmlns:a16="http://schemas.microsoft.com/office/drawing/2014/main" id="{90F6B19C-B19D-4400-B99C-07D62F4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27" y="5488703"/>
            <a:ext cx="1627669" cy="122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ралмашзавод запустил проекты цифровизации производства | Промышленность |  АиФ Урал">
            <a:extLst>
              <a:ext uri="{FF2B5EF4-FFF2-40B4-BE49-F238E27FC236}">
                <a16:creationId xmlns:a16="http://schemas.microsoft.com/office/drawing/2014/main" id="{8250D2CF-7528-47AA-B0C4-1AA90A88D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/>
          <a:stretch/>
        </p:blipFill>
        <p:spPr bwMode="auto">
          <a:xfrm>
            <a:off x="9517589" y="5461187"/>
            <a:ext cx="1358902" cy="118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Екатеринбургский зоопарк, зоопарк, Россия, Свердловская область,  Екатеринбург, улица Мамина-Сибиряка — Яндекс.Карты">
            <a:extLst>
              <a:ext uri="{FF2B5EF4-FFF2-40B4-BE49-F238E27FC236}">
                <a16:creationId xmlns:a16="http://schemas.microsoft.com/office/drawing/2014/main" id="{7DF8491D-624E-4604-BB2A-DAFB28AD9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52" y="79686"/>
            <a:ext cx="1416492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Центральная городская библиотека им. А.И. … | Екатеринбург">
            <a:extLst>
              <a:ext uri="{FF2B5EF4-FFF2-40B4-BE49-F238E27FC236}">
                <a16:creationId xmlns:a16="http://schemas.microsoft.com/office/drawing/2014/main" id="{5804855D-9FAE-45E3-9532-900EE2331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052" y="4762171"/>
            <a:ext cx="1358902" cy="1087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Открытая смотровая площадка в Бизнес - Центре Высоцкий, г. Екатеринбург |  отзывы">
            <a:extLst>
              <a:ext uri="{FF2B5EF4-FFF2-40B4-BE49-F238E27FC236}">
                <a16:creationId xmlns:a16="http://schemas.microsoft.com/office/drawing/2014/main" id="{26551F19-62E1-4066-BD3E-70AB845E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865" y="5056107"/>
            <a:ext cx="1287531" cy="1287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Fountain In Yekaterinburg Dendrological Park (Dendropark) Is A Public Park  In The Center Of Yekaterinburg City, Russia. Stock Photo, Picture And  Royalty Free Image. Image 68083016.">
            <a:extLst>
              <a:ext uri="{FF2B5EF4-FFF2-40B4-BE49-F238E27FC236}">
                <a16:creationId xmlns:a16="http://schemas.microsoft.com/office/drawing/2014/main" id="{AC8A9127-DEEA-4B60-BF18-9D2E57C5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3014"/>
            <a:ext cx="1571261" cy="1046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Плотинка: описание, адрес, время и режим работы 2021">
            <a:extLst>
              <a:ext uri="{FF2B5EF4-FFF2-40B4-BE49-F238E27FC236}">
                <a16:creationId xmlns:a16="http://schemas.microsoft.com/office/drawing/2014/main" id="{6E782BA4-9AF1-41F0-9B11-0E5AB68F7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491" y="64380"/>
            <a:ext cx="2128286" cy="11386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Обзорная экскурсия по Екатеринбургу с посещением границы Европы и Азии |  Екатеринбург Панавто">
            <a:extLst>
              <a:ext uri="{FF2B5EF4-FFF2-40B4-BE49-F238E27FC236}">
                <a16:creationId xmlns:a16="http://schemas.microsoft.com/office/drawing/2014/main" id="{7F81DAA5-F3B8-4689-988C-B772E0F97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03" y="1220303"/>
            <a:ext cx="1358902" cy="1001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Знакомство с Екатеринбургом: Главпочтамт | Новости Нижнего Тагила и  Свердловской области - Агентство новостей «Между строк»">
            <a:extLst>
              <a:ext uri="{FF2B5EF4-FFF2-40B4-BE49-F238E27FC236}">
                <a16:creationId xmlns:a16="http://schemas.microsoft.com/office/drawing/2014/main" id="{7E60B02C-477B-4840-A449-3EA3CC5C9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54320"/>
            <a:ext cx="1202760" cy="1603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Чем удивит ТЮЗ в следующем сезоне? - Новости - Администрация Кировского  района">
            <a:extLst>
              <a:ext uri="{FF2B5EF4-FFF2-40B4-BE49-F238E27FC236}">
                <a16:creationId xmlns:a16="http://schemas.microsoft.com/office/drawing/2014/main" id="{74D09C46-2695-44CD-B623-675E5D67A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702" y="1267841"/>
            <a:ext cx="1242479" cy="1396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Екатеринбург Кольцово: схема аэропорта">
            <a:extLst>
              <a:ext uri="{FF2B5EF4-FFF2-40B4-BE49-F238E27FC236}">
                <a16:creationId xmlns:a16="http://schemas.microsoft.com/office/drawing/2014/main" id="{813318B5-62B0-4D01-8679-7D1F9B064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2" t="22160"/>
          <a:stretch/>
        </p:blipFill>
        <p:spPr bwMode="auto">
          <a:xfrm>
            <a:off x="1462354" y="5846735"/>
            <a:ext cx="1579009" cy="9722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Набережная реки Исеть - Изображение Плотина Городского пруда на реке Исеть,  Екатеринбург - Tripadvisor">
            <a:extLst>
              <a:ext uri="{FF2B5EF4-FFF2-40B4-BE49-F238E27FC236}">
                <a16:creationId xmlns:a16="http://schemas.microsoft.com/office/drawing/2014/main" id="{31154DDD-C2E8-472D-87E9-0379D7A09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29" y="5636079"/>
            <a:ext cx="1614251" cy="1212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Белая башня (Екатеринбург) — Википедия">
            <a:extLst>
              <a:ext uri="{FF2B5EF4-FFF2-40B4-BE49-F238E27FC236}">
                <a16:creationId xmlns:a16="http://schemas.microsoft.com/office/drawing/2014/main" id="{D2BE6390-E427-48AA-AC3E-BEFA56D81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107" y="4657202"/>
            <a:ext cx="1104961" cy="1657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Свердловская областная клиническая больница №1, Волгоградская, 185,  Екатеринбург — 2ГИС">
            <a:extLst>
              <a:ext uri="{FF2B5EF4-FFF2-40B4-BE49-F238E27FC236}">
                <a16:creationId xmlns:a16="http://schemas.microsoft.com/office/drawing/2014/main" id="{B7BA90D1-836C-4C06-AC91-60812FE64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56"/>
          <a:stretch/>
        </p:blipFill>
        <p:spPr bwMode="auto">
          <a:xfrm>
            <a:off x="7658911" y="477587"/>
            <a:ext cx="1930331" cy="944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Купить квартиру на Уралмаше в Екатеринбурге | e1.ru - новости Екатеринбурга">
            <a:extLst>
              <a:ext uri="{FF2B5EF4-FFF2-40B4-BE49-F238E27FC236}">
                <a16:creationId xmlns:a16="http://schemas.microsoft.com/office/drawing/2014/main" id="{C66CBBC9-8326-4A56-BF19-4C1B9EAB8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91"/>
          <a:stretch/>
        </p:blipFill>
        <p:spPr bwMode="auto">
          <a:xfrm>
            <a:off x="2015068" y="643372"/>
            <a:ext cx="1095092" cy="884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Проспект Космонавтов | Екатеринбург | Прогулки по метро">
            <a:extLst>
              <a:ext uri="{FF2B5EF4-FFF2-40B4-BE49-F238E27FC236}">
                <a16:creationId xmlns:a16="http://schemas.microsoft.com/office/drawing/2014/main" id="{51C570D9-0382-47D7-BCCF-05D7E9CF3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729" y="128633"/>
            <a:ext cx="1518181" cy="10121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Метеогорка">
            <a:extLst>
              <a:ext uri="{FF2B5EF4-FFF2-40B4-BE49-F238E27FC236}">
                <a16:creationId xmlns:a16="http://schemas.microsoft.com/office/drawing/2014/main" id="{A739E67B-21CA-4F0C-B6C8-7AB1C22A6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305" y="714242"/>
            <a:ext cx="1519780" cy="1012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Что нужно знать о телебашне в Екатеринбурге, на защиту которой встали  архитекторы, девелоперы и активисты — Strelka Mag">
            <a:extLst>
              <a:ext uri="{FF2B5EF4-FFF2-40B4-BE49-F238E27FC236}">
                <a16:creationId xmlns:a16="http://schemas.microsoft.com/office/drawing/2014/main" id="{DF45CE6F-3280-43B6-B068-18475958C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1" r="34105"/>
          <a:stretch/>
        </p:blipFill>
        <p:spPr bwMode="auto">
          <a:xfrm>
            <a:off x="178859" y="2368529"/>
            <a:ext cx="845043" cy="1733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186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6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B5F70FCD-F839-40B9-8741-BA1242E4D971}"/>
              </a:ext>
            </a:extLst>
          </p:cNvPr>
          <p:cNvSpPr/>
          <p:nvPr/>
        </p:nvSpPr>
        <p:spPr>
          <a:xfrm>
            <a:off x="3640015" y="1517696"/>
            <a:ext cx="4654062" cy="1852246"/>
          </a:xfrm>
          <a:prstGeom prst="wedgeEllipseCallou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«Символы Екатеринбурга»!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Спасибо большое ребята, что помогли нам отгадать послание. 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До следующих встреч!</a:t>
            </a:r>
          </a:p>
        </p:txBody>
      </p:sp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0858F028-8BD2-485E-AC21-4BCC4130AED8}"/>
              </a:ext>
            </a:extLst>
          </p:cNvPr>
          <p:cNvSpPr/>
          <p:nvPr/>
        </p:nvSpPr>
        <p:spPr>
          <a:xfrm flipH="1">
            <a:off x="6096000" y="174962"/>
            <a:ext cx="2954215" cy="1560054"/>
          </a:xfrm>
          <a:prstGeom prst="wedgeEllipseCallou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Какое же послание было зашифровано мэром?</a:t>
            </a:r>
          </a:p>
        </p:txBody>
      </p:sp>
    </p:spTree>
    <p:extLst>
      <p:ext uri="{BB962C8B-B14F-4D97-AF65-F5344CB8AC3E}">
        <p14:creationId xmlns:p14="http://schemas.microsoft.com/office/powerpoint/2010/main" val="2948064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465725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08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B5F70FCD-F839-40B9-8741-BA1242E4D971}"/>
              </a:ext>
            </a:extLst>
          </p:cNvPr>
          <p:cNvSpPr/>
          <p:nvPr/>
        </p:nvSpPr>
        <p:spPr>
          <a:xfrm>
            <a:off x="2813540" y="0"/>
            <a:ext cx="4806460" cy="2988500"/>
          </a:xfrm>
          <a:prstGeom prst="wedgeEllipseCallou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b="0" i="0" dirty="0">
                <a:solidFill>
                  <a:srgbClr val="444444"/>
                </a:solidFill>
                <a:effectLst/>
                <a:latin typeface="Comic Sans MS" panose="030F0702030302020204" pitchFamily="66" charset="0"/>
              </a:rPr>
              <a:t>Вот большой и круглый дом.</a:t>
            </a:r>
            <a:b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</a:br>
            <a:r>
              <a:rPr lang="ru-RU" b="0" i="0" dirty="0">
                <a:solidFill>
                  <a:srgbClr val="444444"/>
                </a:solidFill>
                <a:effectLst/>
                <a:latin typeface="Comic Sans MS" panose="030F0702030302020204" pitchFamily="66" charset="0"/>
              </a:rPr>
              <a:t>Ой, какое место!</a:t>
            </a:r>
            <a:b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</a:br>
            <a:r>
              <a:rPr lang="ru-RU" b="0" i="0" dirty="0">
                <a:solidFill>
                  <a:srgbClr val="444444"/>
                </a:solidFill>
                <a:effectLst/>
                <a:latin typeface="Comic Sans MS" panose="030F0702030302020204" pitchFamily="66" charset="0"/>
              </a:rPr>
              <a:t>Ведь всегда ребятам в нем</a:t>
            </a:r>
            <a:b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</a:br>
            <a:r>
              <a:rPr lang="ru-RU" b="0" i="0" dirty="0">
                <a:solidFill>
                  <a:srgbClr val="444444"/>
                </a:solidFill>
                <a:effectLst/>
                <a:latin typeface="Comic Sans MS" panose="030F0702030302020204" pitchFamily="66" charset="0"/>
              </a:rPr>
              <a:t>Очень интересно.</a:t>
            </a:r>
            <a:b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</a:br>
            <a:r>
              <a:rPr lang="ru-RU" b="0" i="0" dirty="0">
                <a:solidFill>
                  <a:srgbClr val="444444"/>
                </a:solidFill>
                <a:effectLst/>
                <a:latin typeface="Comic Sans MS" panose="030F0702030302020204" pitchFamily="66" charset="0"/>
              </a:rPr>
              <a:t>В этом доме непременно</a:t>
            </a:r>
            <a:b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</a:br>
            <a:r>
              <a:rPr lang="ru-RU" b="0" i="0" dirty="0">
                <a:solidFill>
                  <a:srgbClr val="444444"/>
                </a:solidFill>
                <a:effectLst/>
                <a:latin typeface="Comic Sans MS" panose="030F0702030302020204" pitchFamily="66" charset="0"/>
              </a:rPr>
              <a:t>Есть и звери, и арена.</a:t>
            </a:r>
            <a:b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</a:br>
            <a:r>
              <a:rPr lang="ru-RU" b="0" i="0" dirty="0">
                <a:solidFill>
                  <a:srgbClr val="444444"/>
                </a:solidFill>
                <a:effectLst/>
                <a:latin typeface="Comic Sans MS" panose="030F0702030302020204" pitchFamily="66" charset="0"/>
              </a:rPr>
              <a:t>Есть такие в нем артисты,</a:t>
            </a:r>
            <a:b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</a:br>
            <a:endParaRPr lang="ru-RU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0858F028-8BD2-485E-AC21-4BCC4130AED8}"/>
              </a:ext>
            </a:extLst>
          </p:cNvPr>
          <p:cNvSpPr/>
          <p:nvPr/>
        </p:nvSpPr>
        <p:spPr>
          <a:xfrm rot="3131239" flipH="1" flipV="1">
            <a:off x="4490223" y="3471448"/>
            <a:ext cx="4126524" cy="3089109"/>
          </a:xfrm>
          <a:prstGeom prst="wedgeEllipseCallou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187E1E-B72D-4521-9666-97D776883223}"/>
              </a:ext>
            </a:extLst>
          </p:cNvPr>
          <p:cNvSpPr txBox="1"/>
          <p:nvPr/>
        </p:nvSpPr>
        <p:spPr>
          <a:xfrm>
            <a:off x="5345723" y="3962400"/>
            <a:ext cx="302358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b="0" i="0" dirty="0">
                <a:solidFill>
                  <a:srgbClr val="444444"/>
                </a:solidFill>
                <a:effectLst/>
                <a:latin typeface="Comic Sans MS" panose="030F0702030302020204" pitchFamily="66" charset="0"/>
              </a:rPr>
              <a:t>Трюкачи и акробаты,</a:t>
            </a:r>
            <a:b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</a:br>
            <a:r>
              <a:rPr lang="ru-RU" b="0" i="0" dirty="0">
                <a:solidFill>
                  <a:srgbClr val="444444"/>
                </a:solidFill>
                <a:effectLst/>
                <a:latin typeface="Comic Sans MS" panose="030F0702030302020204" pitchFamily="66" charset="0"/>
              </a:rPr>
              <a:t>Что хвостаты и пушисты,</a:t>
            </a:r>
            <a:b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</a:br>
            <a:r>
              <a:rPr lang="ru-RU" b="0" i="0" dirty="0">
                <a:solidFill>
                  <a:srgbClr val="444444"/>
                </a:solidFill>
                <a:effectLst/>
                <a:latin typeface="Comic Sans MS" panose="030F0702030302020204" pitchFamily="66" charset="0"/>
              </a:rPr>
              <a:t>Острозубы и рогаты.</a:t>
            </a:r>
            <a:b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</a:br>
            <a:r>
              <a:rPr lang="ru-RU" b="0" i="0" dirty="0">
                <a:solidFill>
                  <a:srgbClr val="444444"/>
                </a:solidFill>
                <a:effectLst/>
                <a:latin typeface="Comic Sans MS" panose="030F0702030302020204" pitchFamily="66" charset="0"/>
              </a:rPr>
              <a:t>Здесь котята-акробаты,</a:t>
            </a:r>
            <a:b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</a:br>
            <a:r>
              <a:rPr lang="ru-RU" b="0" i="0" dirty="0">
                <a:solidFill>
                  <a:srgbClr val="444444"/>
                </a:solidFill>
                <a:effectLst/>
                <a:latin typeface="Comic Sans MS" panose="030F0702030302020204" pitchFamily="66" charset="0"/>
              </a:rPr>
              <a:t>Здесь и клоуны-котята.</a:t>
            </a:r>
            <a:br>
              <a:rPr lang="ru-RU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</a:br>
            <a:r>
              <a:rPr lang="ru-RU" b="0" i="0" dirty="0">
                <a:solidFill>
                  <a:srgbClr val="444444"/>
                </a:solidFill>
                <a:effectLst/>
                <a:latin typeface="Comic Sans MS" panose="030F0702030302020204" pitchFamily="66" charset="0"/>
              </a:rPr>
              <a:t>Через голову – кувырк,</a:t>
            </a:r>
            <a:endParaRPr lang="ru-RU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  <a:p>
            <a:pPr algn="l"/>
            <a:r>
              <a:rPr lang="ru-RU" b="0" i="0" dirty="0">
                <a:solidFill>
                  <a:srgbClr val="444444"/>
                </a:solidFill>
                <a:effectLst/>
                <a:latin typeface="Comic Sans MS" panose="030F0702030302020204" pitchFamily="66" charset="0"/>
              </a:rPr>
              <a:t>Значит, здесь кошачий …</a:t>
            </a:r>
            <a:endParaRPr lang="ru-RU" dirty="0">
              <a:latin typeface="Comic Sans MS" panose="030F0702030302020204" pitchFamily="66" charset="0"/>
            </a:endParaRPr>
          </a:p>
          <a:p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051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330068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&amp;quot;Живые дома Урала&amp;quot;">
            <a:extLst>
              <a:ext uri="{FF2B5EF4-FFF2-40B4-BE49-F238E27FC236}">
                <a16:creationId xmlns:a16="http://schemas.microsoft.com/office/drawing/2014/main" id="{801AF9F7-E36C-4BD7-AE40-103B423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6" y="4313736"/>
            <a:ext cx="1195826" cy="89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476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F8646A-A7DC-47BC-A847-38E44C0EB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5"/>
            <a:ext cx="12192000" cy="6856229"/>
          </a:xfrm>
          <a:prstGeom prst="rect">
            <a:avLst/>
          </a:prstGeom>
        </p:spPr>
      </p:pic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0858F028-8BD2-485E-AC21-4BCC4130AED8}"/>
              </a:ext>
            </a:extLst>
          </p:cNvPr>
          <p:cNvSpPr/>
          <p:nvPr/>
        </p:nvSpPr>
        <p:spPr>
          <a:xfrm flipH="1">
            <a:off x="5826369" y="789842"/>
            <a:ext cx="3710722" cy="2000250"/>
          </a:xfrm>
          <a:prstGeom prst="wedgeEllipseCallou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tx1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Одинаковое название спортивного комплекса и станции метро в Екатеринбурге?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5C7A60-B0A4-4C44-AC6B-89A545629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73" y="199292"/>
            <a:ext cx="4772025" cy="200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лачко с текстом: овальное 6">
            <a:extLst>
              <a:ext uri="{FF2B5EF4-FFF2-40B4-BE49-F238E27FC236}">
                <a16:creationId xmlns:a16="http://schemas.microsoft.com/office/drawing/2014/main" id="{C0F32C5E-F902-4684-AEAE-AC33C3D7F359}"/>
              </a:ext>
            </a:extLst>
          </p:cNvPr>
          <p:cNvSpPr/>
          <p:nvPr/>
        </p:nvSpPr>
        <p:spPr>
          <a:xfrm>
            <a:off x="3748637" y="2001133"/>
            <a:ext cx="2954215" cy="1253485"/>
          </a:xfrm>
          <a:prstGeom prst="wedgeEllipseCallou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ru-RU" b="0" i="0" dirty="0">
                <a:solidFill>
                  <a:srgbClr val="444444"/>
                </a:solidFill>
                <a:effectLst/>
                <a:latin typeface="Comic Sans MS" panose="030F0702030302020204" pitchFamily="66" charset="0"/>
              </a:rPr>
              <a:t>Реши наш ребус!</a:t>
            </a:r>
            <a:endParaRPr lang="ru-RU" b="0" i="0" dirty="0">
              <a:solidFill>
                <a:srgbClr val="000000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838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97E312BD-30A7-4251-9843-BD6310FC42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161270"/>
              </p:ext>
            </p:extLst>
          </p:nvPr>
        </p:nvGraphicFramePr>
        <p:xfrm>
          <a:off x="1168400" y="774700"/>
          <a:ext cx="9766302" cy="54683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062">
                  <a:extLst>
                    <a:ext uri="{9D8B030D-6E8A-4147-A177-3AD203B41FA5}">
                      <a16:colId xmlns:a16="http://schemas.microsoft.com/office/drawing/2014/main" val="171492556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010118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68786358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721403847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4668045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9618435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28426885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9385032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37063471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2579565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5699721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85025844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468242351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77019980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355405603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290371575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911433806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06466515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3138228749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4192498140"/>
                    </a:ext>
                  </a:extLst>
                </a:gridCol>
                <a:gridCol w="465062">
                  <a:extLst>
                    <a:ext uri="{9D8B030D-6E8A-4147-A177-3AD203B41FA5}">
                      <a16:colId xmlns:a16="http://schemas.microsoft.com/office/drawing/2014/main" val="1413447520"/>
                    </a:ext>
                  </a:extLst>
                </a:gridCol>
              </a:tblGrid>
              <a:tr h="324096"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668056"/>
                  </a:ext>
                </a:extLst>
              </a:tr>
              <a:tr h="371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mpd="sng">
                      <a:noFill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255157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38100" cmpd="sng">
                      <a:noFill/>
                    </a:lnT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ru-RU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17057767"/>
                  </a:ext>
                </a:extLst>
              </a:tr>
              <a:tr h="2940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03965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7421920"/>
                  </a:ext>
                </a:extLst>
              </a:tr>
              <a:tr h="196255"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01799288"/>
                  </a:ext>
                </a:extLst>
              </a:tr>
              <a:tr h="357299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Г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937250"/>
                  </a:ext>
                </a:extLst>
              </a:tr>
              <a:tr h="340543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200320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С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C00000"/>
                          </a:solidFill>
                        </a:rPr>
                        <a:t>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03143096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30957164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82212618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187035989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8073767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Ц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22084913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1997781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1077054"/>
                  </a:ext>
                </a:extLst>
              </a:tr>
              <a:tr h="323425"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1798279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F67BAE9F-C676-4982-8AA6-E26E26019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9521" y="3054704"/>
            <a:ext cx="1242479" cy="11386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Проект &amp;quot;Живые дома Урала&amp;quot;">
            <a:extLst>
              <a:ext uri="{FF2B5EF4-FFF2-40B4-BE49-F238E27FC236}">
                <a16:creationId xmlns:a16="http://schemas.microsoft.com/office/drawing/2014/main" id="{801AF9F7-E36C-4BD7-AE40-103B423F0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6" y="4313736"/>
            <a:ext cx="1195826" cy="89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Музей спортивного общества «Динамо» в Екатеринбурге — Наш Урал">
            <a:extLst>
              <a:ext uri="{FF2B5EF4-FFF2-40B4-BE49-F238E27FC236}">
                <a16:creationId xmlns:a16="http://schemas.microsoft.com/office/drawing/2014/main" id="{90F6B19C-B19D-4400-B99C-07D62F4EF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727" y="5488703"/>
            <a:ext cx="1627669" cy="12207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32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474</TotalTime>
  <Words>2013</Words>
  <Application>Microsoft Office PowerPoint</Application>
  <PresentationFormat>Широкоэкранный</PresentationFormat>
  <Paragraphs>1553</Paragraphs>
  <Slides>44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Arial</vt:lpstr>
      <vt:lpstr>Calibri</vt:lpstr>
      <vt:lpstr>Calibri Light</vt:lpstr>
      <vt:lpstr>Comic Sans MS</vt:lpstr>
      <vt:lpstr>Segoe Script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Шевелева Анна Алексеевна</dc:creator>
  <cp:lastModifiedBy>Шевелева Анна Алексеевна</cp:lastModifiedBy>
  <cp:revision>6</cp:revision>
  <dcterms:created xsi:type="dcterms:W3CDTF">2021-11-17T15:36:30Z</dcterms:created>
  <dcterms:modified xsi:type="dcterms:W3CDTF">2021-11-19T09:38:03Z</dcterms:modified>
</cp:coreProperties>
</file>