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12"/>
  </p:notesMasterIdLst>
  <p:sldIdLst>
    <p:sldId id="256" r:id="rId2"/>
    <p:sldId id="288" r:id="rId3"/>
    <p:sldId id="306" r:id="rId4"/>
    <p:sldId id="307" r:id="rId5"/>
    <p:sldId id="308" r:id="rId6"/>
    <p:sldId id="309" r:id="rId7"/>
    <p:sldId id="310" r:id="rId8"/>
    <p:sldId id="311" r:id="rId9"/>
    <p:sldId id="289" r:id="rId10"/>
    <p:sldId id="290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94658" autoAdjust="0"/>
  </p:normalViewPr>
  <p:slideViewPr>
    <p:cSldViewPr>
      <p:cViewPr varScale="1">
        <p:scale>
          <a:sx n="70" d="100"/>
          <a:sy n="70" d="100"/>
        </p:scale>
        <p:origin x="141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66E62D-3E91-43C5-A646-F8753FDA16E5}" type="datetimeFigureOut">
              <a:rPr lang="ru-RU"/>
              <a:pPr>
                <a:defRPr/>
              </a:pPr>
              <a:t>26.02.2016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17158D1-E1CC-4466-890F-F309AAE540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8601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AD6FADE-3CCF-4A5A-978C-A6EFE0B194F6}" type="datetimeFigureOut">
              <a:rPr lang="ru-RU" smtClean="0"/>
              <a:pPr>
                <a:defRPr/>
              </a:pPr>
              <a:t>26.02.2016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52E3CAC-DBDB-4302-946F-93ABEE1C3B7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1CA5725-541F-49D3-A7B7-09E9337537FD}" type="datetimeFigureOut">
              <a:rPr lang="ru-RU" smtClean="0"/>
              <a:pPr>
                <a:defRPr/>
              </a:pPr>
              <a:t>26.02.2016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58C5B3F-053C-448F-A79F-F3CD5ACE7C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pPr>
              <a:defRPr/>
            </a:pPr>
            <a:fld id="{FC5E3A03-F84D-41A7-876F-09A3C8000DDE}" type="datetimeFigureOut">
              <a:rPr lang="ru-RU" smtClean="0"/>
              <a:pPr>
                <a:defRPr/>
              </a:pPr>
              <a:t>26.02.2016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9213760-4F20-49E0-B4BD-6E8C95342A2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C400C44-D105-4C72-A4AA-4FA6AF5B5C97}" type="datetimeFigureOut">
              <a:rPr lang="ru-RU" smtClean="0"/>
              <a:pPr>
                <a:defRPr/>
              </a:pPr>
              <a:t>26.02.2016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53DBD7D-ECB2-403C-930F-44AC21E23CD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680E603A-A4E6-440B-830D-1B45541AEB6D}" type="datetimeFigureOut">
              <a:rPr lang="ru-RU" smtClean="0"/>
              <a:pPr>
                <a:defRPr/>
              </a:pPr>
              <a:t>26.02.2016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>
              <a:defRPr/>
            </a:pPr>
            <a:fld id="{E5139D74-1278-4B0D-B2CD-7BA295AF988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9C74C86-ACBC-4905-A4E5-D372562994BC}" type="datetimeFigureOut">
              <a:rPr lang="ru-RU" smtClean="0"/>
              <a:pPr>
                <a:defRPr/>
              </a:pPr>
              <a:t>26.02.2016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E5B1BE7-A961-4C0C-81AC-3C19DA58732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B2C4841-70F8-4404-A299-0EF51BD487BB}" type="datetimeFigureOut">
              <a:rPr lang="ru-RU" smtClean="0"/>
              <a:pPr>
                <a:defRPr/>
              </a:pPr>
              <a:t>26.02.2016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57ED13A-EB11-45DB-A301-C37171E9A2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BEB83D-7ABB-4D2C-97B6-53E2328F737B}" type="datetimeFigureOut">
              <a:rPr lang="ru-RU" smtClean="0"/>
              <a:pPr>
                <a:defRPr/>
              </a:pPr>
              <a:t>26.02.2016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0EBEDAF-E6F8-42FB-955C-ACA7970F56B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F5C26ACF-01F8-412F-B1A6-83119920EDC8}" type="datetimeFigureOut">
              <a:rPr lang="ru-RU" smtClean="0"/>
              <a:pPr>
                <a:defRPr/>
              </a:pPr>
              <a:t>26.02.2016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3AE76D1-D13B-4D2E-9B7C-B7BF721943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77B1EE7-B536-4609-B562-B7B3E0B0CAA8}" type="datetimeFigureOut">
              <a:rPr lang="ru-RU" smtClean="0"/>
              <a:pPr>
                <a:defRPr/>
              </a:pPr>
              <a:t>26.02.2016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6E0EE5B-52BE-497C-B3E0-5F62EA81373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DF2705F-EA25-4535-9096-503ABAD92005}" type="datetimeFigureOut">
              <a:rPr lang="ru-RU" smtClean="0"/>
              <a:pPr>
                <a:defRPr/>
              </a:pPr>
              <a:t>26.02.2016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F029DFB-10FC-4A79-8C61-C608D815BA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498E3A6-10C5-48BB-990A-B4ABA6B3FC24}" type="datetimeFigureOut">
              <a:rPr lang="ru-RU" smtClean="0"/>
              <a:pPr>
                <a:defRPr/>
              </a:pPr>
              <a:t>26.02.2016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4659FB3-F42E-411E-B97B-58A12D89D98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5286412"/>
          </a:xfrm>
          <a:solidFill>
            <a:schemeClr val="accent4">
              <a:lumMod val="50000"/>
            </a:schemeClr>
          </a:solidFill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нормативно-правовые документы </a:t>
            </a:r>
            <a:r>
              <a:rPr lang="ru-RU" sz="2800" dirty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регионального </a:t>
            </a:r>
            <a:r>
              <a:rPr lang="ru-RU" sz="2800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уровня, регламентирующие аттестацию педагогических работников образовательных организаций </a:t>
            </a:r>
            <a:br>
              <a:rPr lang="ru-RU" sz="2800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2800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2016 году</a:t>
            </a:r>
            <a:r>
              <a:rPr lang="en-US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pperplate Gothic Bold" pitchFamily="34" charset="0"/>
              </a:rPr>
              <a:t/>
            </a:r>
            <a:br>
              <a:rPr lang="en-US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pperplate Gothic Bold" pitchFamily="34" charset="0"/>
              </a:rPr>
            </a:br>
            <a:r>
              <a:rPr lang="en-US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pperplate Gothic Bold" pitchFamily="34" charset="0"/>
              </a:rPr>
              <a:t/>
            </a:r>
            <a:br>
              <a:rPr lang="en-US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pperplate Gothic Bold" pitchFamily="34" charset="0"/>
              </a:rPr>
            </a:br>
            <a:endParaRPr lang="ru-RU" sz="28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07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513" y="4929199"/>
            <a:ext cx="6286500" cy="1143007"/>
          </a:xfrm>
        </p:spPr>
        <p:txBody>
          <a:bodyPr/>
          <a:lstStyle/>
          <a:p>
            <a:pPr marR="0" algn="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ГАОУ ДПО СО  «ИРО»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75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Региональные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7674448"/>
              </p:ext>
            </p:extLst>
          </p:nvPr>
        </p:nvGraphicFramePr>
        <p:xfrm>
          <a:off x="214313" y="790575"/>
          <a:ext cx="8715376" cy="6217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35274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2187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1.Соглашение  между министерством общего и профессионального образования Свердловской области, Ассоциацией «Совет  муниципальных образований Свердловской области» и Свердловской областной организацией Профсоюза работников народного образования и науки Российской Федерации на 2015- 2017 годы.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24.12.2014 года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Дополнение к Соглашению</a:t>
                      </a:r>
                    </a:p>
                    <a:p>
                      <a:r>
                        <a:rPr lang="ru-RU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</a:t>
                      </a:r>
                      <a:r>
                        <a:rPr lang="ru-RU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 января 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2016 года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-Достигнуты договоренности о продления сроков действия повышающих коэффициентов за квалификационную категорию п.3.5.;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-Выплата коэффициентов за квалификационную категорию на разных педагогических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должностях</a:t>
                      </a:r>
                    </a:p>
                    <a:p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(приложение 4).</a:t>
                      </a:r>
                    </a:p>
                    <a:p>
                      <a:endParaRPr lang="ru-RU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Достигнуты соглашения позволяющие подать заявления на установление высшей квалификационной категории, если по другой должности </a:t>
                      </a:r>
                      <a:r>
                        <a:rPr lang="ru-RU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имелась высшая 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квалификационная </a:t>
                      </a:r>
                      <a:r>
                        <a:rPr lang="ru-RU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категория ;</a:t>
                      </a:r>
                      <a:endParaRPr lang="ru-RU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Внесены дополнения по должностям «Старший»;</a:t>
                      </a:r>
                    </a:p>
                    <a:p>
                      <a:pPr>
                        <a:buFontTx/>
                        <a:buChar char="-"/>
                      </a:pPr>
                      <a:endParaRPr lang="ru-RU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Региональные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5943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309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Приказ Министерства общего и профессионального образования Свердловской области 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</a:t>
                      </a: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.01.2016 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№  14-д </a:t>
                      </a:r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 организации деятельности аттестационной комиссии Министерства общего и профессионального образования  Свердловской</a:t>
                      </a:r>
                      <a:r>
                        <a:rPr kumimoji="0" lang="ru-RU" sz="18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области </a:t>
                      </a: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</a:t>
                      </a:r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2016 аттестационном году 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273050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утверждает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состав Аттестационной комиссии Министерства общего  и профессионального образования Свердловской области на 2016 аттестационный год; </a:t>
                      </a:r>
                    </a:p>
                    <a:p>
                      <a:pPr marL="0" indent="273050">
                        <a:buFontTx/>
                        <a:buChar char="-"/>
                      </a:pP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создает рабочие группы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Аттестационной комиссии Министерства общего  и профессионального образования Свердловской области на 2016 аттестационный год; в управленческих округах и муниципальных образованиях,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расположенных на территории Свердловской области, при Министерстве здравоохранения, Министерстве физической культуры, спорта и молодежной политики, Министерстве культуры, ОАО «Российские железные дороги»;</a:t>
                      </a:r>
                    </a:p>
                    <a:p>
                      <a:pPr marL="0" indent="273050">
                        <a:buFontTx/>
                        <a:buChar char="-"/>
                      </a:pP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утверждает состав специалистов, привлекаемых для формирования экспертных комиссий;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273050">
                        <a:buFontTx/>
                        <a:buChar char="-"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устанавливает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нормы времени для расчета объема работы за организацию                        и проведение оценки профессиональной деятельности  аттестующихся  педагогических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работников.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Региональные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56753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309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Приказ Министерства общего и профессионального образования Свердловской области 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</a:t>
                      </a: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.01.2016 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№  14-д </a:t>
                      </a:r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 организации деятельности аттестационной комиссии Министерства общего и профессионального образования  Свердловской</a:t>
                      </a:r>
                      <a:r>
                        <a:rPr kumimoji="0" lang="ru-RU" sz="18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области </a:t>
                      </a: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</a:t>
                      </a:r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2016 аттестационном году 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Приложение № 1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Рабочие группы Аттестационной комиссии Министерства общего и профессионального образования Свердловской области в управленческих округах и муниципальных образованиях, расположенных на территории Свердловской области,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2016 аттестационном году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 29 рабочих групп;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утвержден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состав группы, определены полномочия;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just"/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Приложение № 2 </a:t>
                      </a: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Рабочие группы Аттестационной комиссии Министерства общего и профессионального образования Свердловской области в 2016 аттестационном году </a:t>
                      </a:r>
                    </a:p>
                    <a:p>
                      <a:pPr marL="0" indent="273050">
                        <a:buFontTx/>
                        <a:buChar char="-"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группы в ведомствах;</a:t>
                      </a: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утвержден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состав группы, определены полномочия;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273050">
                        <a:buFontTx/>
                        <a:buChar char="-"/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Региональные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56753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309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Приказ Министерства общего и профессионального образования Свердловской области 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</a:t>
                      </a: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.01.2016 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№  14-д </a:t>
                      </a:r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 организации деятельности аттестационной комиссии Министерства общего и профессионального образования  Свердловской</a:t>
                      </a:r>
                      <a:r>
                        <a:rPr kumimoji="0" lang="ru-RU" sz="18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области </a:t>
                      </a: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</a:t>
                      </a:r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2016 аттестационном году 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Приложение № 3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Нормы времени для расчета объема работы за организацию и проведение оценки профессиональной деятельности педагогических работников, аттестующихся в целях установления квалификационной категории в 2016 аттестационном году;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Изменения: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Член экспертной комиссии – 0,5 часа на одного аттестующегося педагогического работника;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Закрепление рабочих групп АК для оплаты работы за организацию и проведение оценки профессиональной деятельности педагогических работников, аттестующихся в целях установления квалификационной категории в 2016 аттестационном году;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Региональные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56753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309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Приказ Министерства общего и профессионального образования Свердловской области 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</a:t>
                      </a: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.01.2016 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№  14-д </a:t>
                      </a:r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 организации деятельности аттестационной комиссии Министерства общего и профессионального образования  Свердловской</a:t>
                      </a:r>
                      <a:r>
                        <a:rPr kumimoji="0" lang="ru-RU" sz="18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области </a:t>
                      </a: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</a:t>
                      </a:r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2016 аттестационном году 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ГАОУ ДПО СО «Институт развития образования»: </a:t>
                      </a:r>
                    </a:p>
                    <a:p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при ГАОУ ДПО СО «Институт развития образования»;</a:t>
                      </a:r>
                    </a:p>
                    <a:p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при ГАУ ДО СО «Дворец молодежи»; </a:t>
                      </a:r>
                    </a:p>
                    <a:p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при Областном центре координации профессионального образования Свердловской области; </a:t>
                      </a:r>
                    </a:p>
                    <a:p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</a:t>
                      </a:r>
                      <a:r>
                        <a:rPr kumimoji="0" lang="ru-RU" sz="18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Кировградском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городском округе;</a:t>
                      </a:r>
                    </a:p>
                    <a:p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</a:t>
                      </a:r>
                      <a:r>
                        <a:rPr kumimoji="0" lang="ru-RU" sz="18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Новоуральском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городском округе; </a:t>
                      </a:r>
                    </a:p>
                    <a:p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муниципальном образовании «город Нижний Тагил»;</a:t>
                      </a:r>
                    </a:p>
                    <a:p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Невьянском городском округе; </a:t>
                      </a:r>
                    </a:p>
                    <a:p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муниципальном образовании «город Екатеринбург».</a:t>
                      </a:r>
                    </a:p>
                    <a:p>
                      <a:endParaRPr kumimoji="0" lang="ru-RU" sz="18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Региональные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56753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309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Приказ Министерства общего и профессионального образования Свердловской области 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</a:t>
                      </a: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.01.2016 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№  14-д </a:t>
                      </a:r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 организации деятельности аттестационной комиссии Министерства общего и профессионального образования  Свердловской</a:t>
                      </a:r>
                      <a:r>
                        <a:rPr kumimoji="0" lang="ru-RU" sz="18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области </a:t>
                      </a: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</a:t>
                      </a:r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2016 аттестационном году 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2) ГБПОУ СО «</a:t>
                      </a:r>
                      <a:r>
                        <a:rPr kumimoji="0" lang="ru-RU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Камышловский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педагогический колледж»: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при ГБПОУ СО «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Камышловский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педагогический колледж»;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Камышловском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городском округе;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городском округе Сухой Лог.</a:t>
                      </a:r>
                    </a:p>
                    <a:p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ГБПОУ СО «</a:t>
                      </a:r>
                      <a:r>
                        <a:rPr kumimoji="0" lang="ru-RU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Ирбитский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гуманитарный колледж»: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при ГБПОУ СО «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Ирбитский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гуманитарный колледж»;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муниципальном образовании «город Ирбит»;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муниципальном образовании город Алапаевск;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Тавдинском городском округе. </a:t>
                      </a:r>
                    </a:p>
                    <a:p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Региональные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56753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309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Приказ Министерства общего и профессионального образования Свердловской области 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</a:t>
                      </a: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.01.2016 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№  14-д </a:t>
                      </a:r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 организации деятельности аттестационной комиссии Министерства общего и профессионального образования  Свердловской</a:t>
                      </a:r>
                      <a:r>
                        <a:rPr kumimoji="0" lang="ru-RU" sz="18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области </a:t>
                      </a: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</a:t>
                      </a:r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2016 аттестационном году 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4) ГБПОУ СО «</a:t>
                      </a:r>
                      <a:r>
                        <a:rPr kumimoji="0" lang="ru-RU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Ревдинский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педагогический колледж»: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при ГБПОУ СО «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Ревдинский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педагогический колледж»;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Шалинском городском округе;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городском округе Первоуральск;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Полевском городском округе.</a:t>
                      </a:r>
                    </a:p>
                    <a:p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5) ГБПОУ СО «Каменск-Уральский педагогический колледж»: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при ГБПОУ СО «Каменск-Уральский педагогический колледж»;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муниципальном образовании «город Каменск-Уральский».</a:t>
                      </a:r>
                    </a:p>
                    <a:p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Региональные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56753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309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Приказ Министерства общего и профессионального образования Свердловской области 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</a:t>
                      </a:r>
                      <a:r>
                        <a:rPr kumimoji="0"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.01.2016 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№  14-д </a:t>
                      </a:r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 организации деятельности аттестационной комиссии Министерства общего и профессионального образования  Свердловской</a:t>
                      </a:r>
                      <a:r>
                        <a:rPr kumimoji="0" lang="ru-RU" sz="18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области </a:t>
                      </a:r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</a:t>
                      </a:r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2016 аттестационном году 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6) ГБПОУ СО «Северный педагогический колледж»: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при ГБПОУ СО «Северный педагогический колледж»;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городском округе Карпинск;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Качканарском городском округе;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Нижнетуринском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городском округе;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Серовском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городском округе;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городском округе «Город Лесной».</a:t>
                      </a:r>
                    </a:p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7) ГБПОУ СО «</a:t>
                      </a:r>
                      <a:r>
                        <a:rPr kumimoji="0" lang="ru-RU" sz="18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Красноуфимский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педагогический колледж»: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ГБПОУ СО «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Красноуфимский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педагогический колледж»; 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рабочая группа АК в городском округе Красноуфимск.</a:t>
                      </a:r>
                    </a:p>
                    <a:p>
                      <a:pPr hangingPunct="0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Региональные 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863600"/>
          <a:ext cx="8715376" cy="5943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35236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285481">
                <a:tc>
                  <a:txBody>
                    <a:bodyPr/>
                    <a:lstStyle/>
                    <a:p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Приказ Министерства общего и профессионального образования Свердловской области 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31.12.2014 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№  311-д </a:t>
                      </a:r>
                      <a:endParaRPr kumimoji="0" lang="ru-RU" sz="1800" b="1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1800" b="1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 организации и проведении  аттестации педагогических работников организаций, осуществляющих образовательную деятельность 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 территории Свердловской области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273050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-утверждает Положение об Аттестационной комиссии Министерства общего и профессионального образования Свердловской области;</a:t>
                      </a:r>
                    </a:p>
                    <a:p>
                      <a:pPr marL="0" indent="273050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-утверждает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Организационно-содержательную схему  организации  и проведения аттестации  педагогических работников образовательных организаций;</a:t>
                      </a:r>
                    </a:p>
                    <a:p>
                      <a:pPr marL="0" indent="273050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-утверждает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формы предъявления аттестующимися педагогическими работниками результатов работы за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межаттестационный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период;</a:t>
                      </a:r>
                    </a:p>
                    <a:p>
                      <a:pPr marL="0" indent="273050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-утверждает форму для фиксирования результатов оценки профессиональной деятельности</a:t>
                      </a:r>
                    </a:p>
                    <a:p>
                      <a:pPr marL="0" indent="273050"/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273050"/>
                      <a:r>
                        <a:rPr kumimoji="0" lang="ru-RU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Признать утратившим силу приказ Министерства общего                                     и профессионального образования Свердловской области от 13.01.2011 № 33-ал</a:t>
                      </a:r>
                      <a:endParaRPr lang="ru-RU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1197</TotalTime>
  <Words>1010</Words>
  <Application>Microsoft Office PowerPoint</Application>
  <PresentationFormat>Экран (4:3)</PresentationFormat>
  <Paragraphs>152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Calibri</vt:lpstr>
      <vt:lpstr>Constantia</vt:lpstr>
      <vt:lpstr>Copperplate Gothic Bold</vt:lpstr>
      <vt:lpstr>Times New Roman</vt:lpstr>
      <vt:lpstr>Trebuchet MS</vt:lpstr>
      <vt:lpstr>Wingdings</vt:lpstr>
      <vt:lpstr>Wingdings 2</vt:lpstr>
      <vt:lpstr>Изящная</vt:lpstr>
      <vt:lpstr>  нормативно-правовые документы регионального уровня, регламентирующие аттестацию педагогических работников образовательных организаций  в 2016 году  </vt:lpstr>
      <vt:lpstr>Региональные документы</vt:lpstr>
      <vt:lpstr>Региональные документы</vt:lpstr>
      <vt:lpstr>Региональные документы</vt:lpstr>
      <vt:lpstr>Региональные документы</vt:lpstr>
      <vt:lpstr>Региональные документы</vt:lpstr>
      <vt:lpstr>Региональные документы</vt:lpstr>
      <vt:lpstr>Региональные документы</vt:lpstr>
      <vt:lpstr>Региональные документы</vt:lpstr>
      <vt:lpstr>Региональные документы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НОРМАТИВНО-ПРАВОВОЕ И ОРГАНИЗАЦИОННОЕ ОБЕСПЕЧЕНИЕ  ФЕДЕРАЛЬНОГО ГОСУДАСТВЕННОГО СТАНДАРТА ДОШКОЛЬНОГО ОБРАЗОВАНИЯ</dc:title>
  <dc:creator>Admin</dc:creator>
  <cp:lastModifiedBy>User</cp:lastModifiedBy>
  <cp:revision>129</cp:revision>
  <dcterms:created xsi:type="dcterms:W3CDTF">2014-01-06T10:26:20Z</dcterms:created>
  <dcterms:modified xsi:type="dcterms:W3CDTF">2016-02-26T04:04:27Z</dcterms:modified>
</cp:coreProperties>
</file>